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5143500" cx="9144000"/>
  <p:notesSz cx="6858000" cy="9144000"/>
  <p:embeddedFontLst>
    <p:embeddedFont>
      <p:font typeface="Amatic SC"/>
      <p:regular r:id="rId28"/>
      <p:bold r:id="rId29"/>
    </p:embeddedFont>
    <p:embeddedFont>
      <p:font typeface="Source Code Pro"/>
      <p:regular r:id="rId30"/>
      <p:bold r:id="rId31"/>
    </p:embeddedFont>
    <p:embeddedFont>
      <p:font typeface="EB Garamond ExtraBold"/>
      <p:bold r:id="rId32"/>
      <p:boldItalic r:id="rId33"/>
    </p:embeddedFont>
    <p:embeddedFont>
      <p:font typeface="Merriweather"/>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AmaticSC-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AmaticSC-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SourceCodePro-bold.fntdata"/><Relationship Id="rId30" Type="http://schemas.openxmlformats.org/officeDocument/2006/relationships/font" Target="fonts/SourceCodePro-regular.fntdata"/><Relationship Id="rId11" Type="http://schemas.openxmlformats.org/officeDocument/2006/relationships/slide" Target="slides/slide7.xml"/><Relationship Id="rId33" Type="http://schemas.openxmlformats.org/officeDocument/2006/relationships/font" Target="fonts/EBGaramondExtraBold-boldItalic.fntdata"/><Relationship Id="rId10" Type="http://schemas.openxmlformats.org/officeDocument/2006/relationships/slide" Target="slides/slide6.xml"/><Relationship Id="rId32" Type="http://schemas.openxmlformats.org/officeDocument/2006/relationships/font" Target="fonts/EBGaramondExtraBold-bold.fntdata"/><Relationship Id="rId13" Type="http://schemas.openxmlformats.org/officeDocument/2006/relationships/slide" Target="slides/slide9.xml"/><Relationship Id="rId35" Type="http://schemas.openxmlformats.org/officeDocument/2006/relationships/font" Target="fonts/Merriweather-bold.fntdata"/><Relationship Id="rId12" Type="http://schemas.openxmlformats.org/officeDocument/2006/relationships/slide" Target="slides/slide8.xml"/><Relationship Id="rId34" Type="http://schemas.openxmlformats.org/officeDocument/2006/relationships/font" Target="fonts/Merriweather-regular.fntdata"/><Relationship Id="rId15" Type="http://schemas.openxmlformats.org/officeDocument/2006/relationships/slide" Target="slides/slide11.xml"/><Relationship Id="rId37" Type="http://schemas.openxmlformats.org/officeDocument/2006/relationships/font" Target="fonts/Merriweather-boldItalic.fntdata"/><Relationship Id="rId14" Type="http://schemas.openxmlformats.org/officeDocument/2006/relationships/slide" Target="slides/slide10.xml"/><Relationship Id="rId36" Type="http://schemas.openxmlformats.org/officeDocument/2006/relationships/font" Target="fonts/Merriweather-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2ef69238b9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ef69238b9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2ef69238b9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ef69238b9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2ef69238b9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ef69238b9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2ef69238b9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ef69238b9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2ef69238b9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ef69238b9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2ef69238b9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ef69238b9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2ef69238b9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ef69238b9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2ef69238b9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ef69238b9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2ef69238b9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ef69238b9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2ef69238b9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ef69238b9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2ef69238b9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ef69238b9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2ef69238b9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ef69238b9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4d8c11e5f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4d8c11e5f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2ef69238b9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ef69238b9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2ef69238b9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ef69238b9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2ef69238b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ef69238b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2ef69238b9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ef69238b9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4d9c513717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4d9c513717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2f069be52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f069be52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4d8c11e5f2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4d8c11e5f2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2f069be52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f069be52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2f069be52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f069be52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1600"/>
              </a:spcBef>
              <a:spcAft>
                <a:spcPts val="0"/>
              </a:spcAft>
              <a:buClr>
                <a:schemeClr val="accent1"/>
              </a:buClr>
              <a:buSzPts val="1400"/>
              <a:buChar char="○"/>
              <a:defRPr>
                <a:solidFill>
                  <a:schemeClr val="accent1"/>
                </a:solidFill>
                <a:highlight>
                  <a:schemeClr val="lt1"/>
                </a:highlight>
              </a:defRPr>
            </a:lvl2pPr>
            <a:lvl3pPr indent="-317500" lvl="2" marL="1371600">
              <a:spcBef>
                <a:spcPts val="1600"/>
              </a:spcBef>
              <a:spcAft>
                <a:spcPts val="0"/>
              </a:spcAft>
              <a:buClr>
                <a:schemeClr val="accent1"/>
              </a:buClr>
              <a:buSzPts val="1400"/>
              <a:buChar char="■"/>
              <a:defRPr>
                <a:solidFill>
                  <a:schemeClr val="accent1"/>
                </a:solidFill>
                <a:highlight>
                  <a:schemeClr val="lt1"/>
                </a:highlight>
              </a:defRPr>
            </a:lvl3pPr>
            <a:lvl4pPr indent="-317500" lvl="3" marL="1828800">
              <a:spcBef>
                <a:spcPts val="1600"/>
              </a:spcBef>
              <a:spcAft>
                <a:spcPts val="0"/>
              </a:spcAft>
              <a:buClr>
                <a:schemeClr val="accent1"/>
              </a:buClr>
              <a:buSzPts val="1400"/>
              <a:buChar char="●"/>
              <a:defRPr>
                <a:solidFill>
                  <a:schemeClr val="accent1"/>
                </a:solidFill>
                <a:highlight>
                  <a:schemeClr val="lt1"/>
                </a:highlight>
              </a:defRPr>
            </a:lvl4pPr>
            <a:lvl5pPr indent="-317500" lvl="4" marL="2286000">
              <a:spcBef>
                <a:spcPts val="1600"/>
              </a:spcBef>
              <a:spcAft>
                <a:spcPts val="0"/>
              </a:spcAft>
              <a:buClr>
                <a:schemeClr val="accent1"/>
              </a:buClr>
              <a:buSzPts val="1400"/>
              <a:buChar char="○"/>
              <a:defRPr>
                <a:solidFill>
                  <a:schemeClr val="accent1"/>
                </a:solidFill>
                <a:highlight>
                  <a:schemeClr val="lt1"/>
                </a:highlight>
              </a:defRPr>
            </a:lvl5pPr>
            <a:lvl6pPr indent="-317500" lvl="5" marL="2743200">
              <a:spcBef>
                <a:spcPts val="1600"/>
              </a:spcBef>
              <a:spcAft>
                <a:spcPts val="0"/>
              </a:spcAft>
              <a:buClr>
                <a:schemeClr val="accent1"/>
              </a:buClr>
              <a:buSzPts val="1400"/>
              <a:buChar char="■"/>
              <a:defRPr>
                <a:solidFill>
                  <a:schemeClr val="accent1"/>
                </a:solidFill>
                <a:highlight>
                  <a:schemeClr val="lt1"/>
                </a:highlight>
              </a:defRPr>
            </a:lvl6pPr>
            <a:lvl7pPr indent="-317500" lvl="6" marL="3200400">
              <a:spcBef>
                <a:spcPts val="1600"/>
              </a:spcBef>
              <a:spcAft>
                <a:spcPts val="0"/>
              </a:spcAft>
              <a:buClr>
                <a:schemeClr val="accent1"/>
              </a:buClr>
              <a:buSzPts val="1400"/>
              <a:buChar char="●"/>
              <a:defRPr>
                <a:solidFill>
                  <a:schemeClr val="accent1"/>
                </a:solidFill>
                <a:highlight>
                  <a:schemeClr val="lt1"/>
                </a:highlight>
              </a:defRPr>
            </a:lvl7pPr>
            <a:lvl8pPr indent="-317500" lvl="7" marL="3657600">
              <a:spcBef>
                <a:spcPts val="1600"/>
              </a:spcBef>
              <a:spcAft>
                <a:spcPts val="0"/>
              </a:spcAft>
              <a:buClr>
                <a:schemeClr val="accent1"/>
              </a:buClr>
              <a:buSzPts val="1400"/>
              <a:buChar char="○"/>
              <a:defRPr>
                <a:solidFill>
                  <a:schemeClr val="accent1"/>
                </a:solidFill>
                <a:highlight>
                  <a:schemeClr val="lt1"/>
                </a:highlight>
              </a:defRPr>
            </a:lvl8pPr>
            <a:lvl9pPr indent="-317500" lvl="8" marL="411480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jpg"/><Relationship Id="rId4" Type="http://schemas.openxmlformats.org/officeDocument/2006/relationships/hyperlink" Target="http://www.youtube.com/watch?v=bSH-TAX_9Ts" TargetMode="External"/><Relationship Id="rId5"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www.lshsshoreline.org/"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Lake Shore High School</a:t>
            </a:r>
            <a:endParaRPr/>
          </a:p>
          <a:p>
            <a:pPr indent="0" lvl="0" marL="0" rtl="0" algn="ctr">
              <a:spcBef>
                <a:spcPts val="0"/>
              </a:spcBef>
              <a:spcAft>
                <a:spcPts val="0"/>
              </a:spcAft>
              <a:buNone/>
            </a:pPr>
            <a:r>
              <a:rPr lang="en"/>
              <a:t>English Department</a:t>
            </a:r>
            <a:endParaRPr/>
          </a:p>
        </p:txBody>
      </p:sp>
      <p:sp>
        <p:nvSpPr>
          <p:cNvPr id="57" name="Google Shape;57;p13"/>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00000"/>
                </a:solidFill>
              </a:rPr>
              <a:t>Course Offerings 2018/19</a:t>
            </a:r>
            <a:endParaRPr>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115" name="Shape 115"/>
        <p:cNvGrpSpPr/>
        <p:nvPr/>
      </p:nvGrpSpPr>
      <p:grpSpPr>
        <a:xfrm>
          <a:off x="0" y="0"/>
          <a:ext cx="0" cy="0"/>
          <a:chOff x="0" y="0"/>
          <a:chExt cx="0" cy="0"/>
        </a:xfrm>
      </p:grpSpPr>
      <p:sp>
        <p:nvSpPr>
          <p:cNvPr id="116" name="Google Shape;116;p22"/>
          <p:cNvSpPr txBox="1"/>
          <p:nvPr>
            <p:ph type="title"/>
          </p:nvPr>
        </p:nvSpPr>
        <p:spPr>
          <a:xfrm>
            <a:off x="2802750" y="802500"/>
            <a:ext cx="3538500" cy="353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12th Grade English Credits OR English Electives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Modern Fiction and Literature </a:t>
            </a:r>
            <a:r>
              <a:rPr lang="en"/>
              <a:t>(.5 Credit toward Senior English Requirement OR English Elective)</a:t>
            </a:r>
            <a:endParaRPr/>
          </a:p>
          <a:p>
            <a:pPr indent="0" lvl="0" marL="0" rtl="0" algn="l">
              <a:spcBef>
                <a:spcPts val="0"/>
              </a:spcBef>
              <a:spcAft>
                <a:spcPts val="0"/>
              </a:spcAft>
              <a:buNone/>
            </a:pPr>
            <a:r>
              <a:t/>
            </a:r>
            <a:endParaRPr/>
          </a:p>
        </p:txBody>
      </p:sp>
      <p:sp>
        <p:nvSpPr>
          <p:cNvPr id="122" name="Google Shape;122;p23"/>
          <p:cNvSpPr txBox="1"/>
          <p:nvPr>
            <p:ph idx="1" type="body"/>
          </p:nvPr>
        </p:nvSpPr>
        <p:spPr>
          <a:xfrm>
            <a:off x="311700" y="1851650"/>
            <a:ext cx="8520600" cy="310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Grade 12</a:t>
            </a:r>
            <a:endParaRPr/>
          </a:p>
        </p:txBody>
      </p:sp>
      <p:sp>
        <p:nvSpPr>
          <p:cNvPr id="123" name="Google Shape;123;p23"/>
          <p:cNvSpPr txBox="1"/>
          <p:nvPr/>
        </p:nvSpPr>
        <p:spPr>
          <a:xfrm>
            <a:off x="721725" y="2341525"/>
            <a:ext cx="7406700" cy="26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urier New"/>
                <a:ea typeface="Courier New"/>
                <a:cs typeface="Courier New"/>
                <a:sym typeface="Courier New"/>
              </a:rPr>
              <a:t>This course will present and explore in detail the major themes, ideas, and messages presented in a few selections of our modern literary classics; including an exploration of the ideas of Self-Discovery, Alienation, Moral Values, as well as the Human Condition. The class will also make allusions and connections to previously read material as well as analyzing the styles, times, and literary techniques of these outstanding 20th century writers. This course can be taken without a co-requisite of Contemporary Topics &amp; Memoirs. </a:t>
            </a:r>
            <a:endParaRPr>
              <a:latin typeface="Courier New"/>
              <a:ea typeface="Courier New"/>
              <a:cs typeface="Courier New"/>
              <a:sym typeface="Courier New"/>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Contemporary Topics and Literature </a:t>
            </a:r>
            <a:r>
              <a:rPr lang="en"/>
              <a:t>(.5 Credit toward Senior English Requirement OR English Elective)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609675"/>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Grade 12</a:t>
            </a:r>
            <a:endParaRPr/>
          </a:p>
        </p:txBody>
      </p:sp>
      <p:sp>
        <p:nvSpPr>
          <p:cNvPr id="130" name="Google Shape;130;p24"/>
          <p:cNvSpPr txBox="1"/>
          <p:nvPr/>
        </p:nvSpPr>
        <p:spPr>
          <a:xfrm>
            <a:off x="476800" y="1998625"/>
            <a:ext cx="7984800" cy="269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This course will cover some of the commonalities, themes, and major ideas found in the genre of non-fiction writing and will include selections from several modern literary classics. Book choices will explore riveting first person accounts of struggle and survival, activism, personal growth and multiple emotional and psychological Points-of-Views. The class will also explore Abstract Ideals, Compassion, and the power of the written word. We will also analyze the styles, times, and literary techniques of these outstanding 20th century citizens and we will examine what is unique about each of these memoirs and realize the universal truths about ourselves through literature. This course can be taken without a co-requisite of Modern Fiction &amp; Literature. This course can be taken without a co-requisite of Modern Fiction &amp; Literature. </a:t>
            </a:r>
            <a:endParaRPr>
              <a:latin typeface="Courier New"/>
              <a:ea typeface="Courier New"/>
              <a:cs typeface="Courier New"/>
              <a:sym typeface="Courier New"/>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69138"/>
        </a:solidFill>
      </p:bgPr>
    </p:bg>
    <p:spTree>
      <p:nvGrpSpPr>
        <p:cNvPr id="134" name="Shape 134"/>
        <p:cNvGrpSpPr/>
        <p:nvPr/>
      </p:nvGrpSpPr>
      <p:grpSpPr>
        <a:xfrm>
          <a:off x="0" y="0"/>
          <a:ext cx="0" cy="0"/>
          <a:chOff x="0" y="0"/>
          <a:chExt cx="0" cy="0"/>
        </a:xfrm>
      </p:grpSpPr>
      <p:sp>
        <p:nvSpPr>
          <p:cNvPr id="135" name="Google Shape;135;p25"/>
          <p:cNvSpPr txBox="1"/>
          <p:nvPr>
            <p:ph type="title"/>
          </p:nvPr>
        </p:nvSpPr>
        <p:spPr>
          <a:xfrm>
            <a:off x="311700" y="292850"/>
            <a:ext cx="8520600" cy="130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3000">
                <a:latin typeface="EB Garamond ExtraBold"/>
                <a:ea typeface="EB Garamond ExtraBold"/>
                <a:cs typeface="EB Garamond ExtraBold"/>
                <a:sym typeface="EB Garamond ExtraBold"/>
              </a:rPr>
              <a:t>Film and Literature </a:t>
            </a:r>
            <a:r>
              <a:rPr b="0" lang="en" sz="3000">
                <a:latin typeface="EB Garamond ExtraBold"/>
                <a:ea typeface="EB Garamond ExtraBold"/>
                <a:cs typeface="EB Garamond ExtraBold"/>
                <a:sym typeface="EB Garamond ExtraBold"/>
              </a:rPr>
              <a:t>(.5 Credit toward Senior English Requirement OR English Elective)</a:t>
            </a:r>
            <a:endParaRPr b="0" sz="3000">
              <a:latin typeface="EB Garamond ExtraBold"/>
              <a:ea typeface="EB Garamond ExtraBold"/>
              <a:cs typeface="EB Garamond ExtraBold"/>
              <a:sym typeface="EB Garamond ExtraBold"/>
            </a:endParaRPr>
          </a:p>
          <a:p>
            <a:pPr indent="0" lvl="0" marL="0" rtl="0" algn="l">
              <a:spcBef>
                <a:spcPts val="0"/>
              </a:spcBef>
              <a:spcAft>
                <a:spcPts val="0"/>
              </a:spcAft>
              <a:buNone/>
            </a:pPr>
            <a:r>
              <a:t/>
            </a:r>
            <a:endParaRPr/>
          </a:p>
        </p:txBody>
      </p:sp>
      <p:sp>
        <p:nvSpPr>
          <p:cNvPr id="136" name="Google Shape;136;p25"/>
          <p:cNvSpPr txBox="1"/>
          <p:nvPr>
            <p:ph idx="1" type="body"/>
          </p:nvPr>
        </p:nvSpPr>
        <p:spPr>
          <a:xfrm>
            <a:off x="311700" y="1441800"/>
            <a:ext cx="8520600" cy="3701700"/>
          </a:xfrm>
          <a:prstGeom prst="rect">
            <a:avLst/>
          </a:prstGeom>
          <a:solidFill>
            <a:srgbClr val="93C47D"/>
          </a:solidFill>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000000"/>
                </a:solidFill>
                <a:latin typeface="EB Garamond ExtraBold"/>
                <a:ea typeface="EB Garamond ExtraBold"/>
                <a:cs typeface="EB Garamond ExtraBold"/>
                <a:sym typeface="EB Garamond ExtraBold"/>
              </a:rPr>
              <a:t>Grades 11 &amp; 12</a:t>
            </a:r>
            <a:endParaRPr sz="2000">
              <a:solidFill>
                <a:srgbClr val="000000"/>
              </a:solidFill>
              <a:latin typeface="EB Garamond ExtraBold"/>
              <a:ea typeface="EB Garamond ExtraBold"/>
              <a:cs typeface="EB Garamond ExtraBold"/>
              <a:sym typeface="EB Garamond ExtraBold"/>
            </a:endParaRPr>
          </a:p>
          <a:p>
            <a:pPr indent="0" lvl="0" marL="0" rtl="0" algn="l">
              <a:spcBef>
                <a:spcPts val="1600"/>
              </a:spcBef>
              <a:spcAft>
                <a:spcPts val="0"/>
              </a:spcAft>
              <a:buNone/>
            </a:pPr>
            <a:r>
              <a:rPr lang="en" sz="2000">
                <a:solidFill>
                  <a:srgbClr val="000000"/>
                </a:solidFill>
                <a:latin typeface="EB Garamond ExtraBold"/>
                <a:ea typeface="EB Garamond ExtraBold"/>
                <a:cs typeface="EB Garamond ExtraBold"/>
                <a:sym typeface="EB Garamond ExtraBold"/>
              </a:rPr>
              <a:t>This is a hybrid class which means we meet 3 days a week, giving you time to complete the reading selections at your leisure.</a:t>
            </a:r>
            <a:endParaRPr sz="2000">
              <a:solidFill>
                <a:srgbClr val="000000"/>
              </a:solidFill>
              <a:latin typeface="EB Garamond ExtraBold"/>
              <a:ea typeface="EB Garamond ExtraBold"/>
              <a:cs typeface="EB Garamond ExtraBold"/>
              <a:sym typeface="EB Garamond ExtraBold"/>
            </a:endParaRPr>
          </a:p>
          <a:p>
            <a:pPr indent="0" lvl="0" marL="0" rtl="0" algn="l">
              <a:spcBef>
                <a:spcPts val="1600"/>
              </a:spcBef>
              <a:spcAft>
                <a:spcPts val="0"/>
              </a:spcAft>
              <a:buNone/>
            </a:pPr>
            <a:r>
              <a:rPr lang="en" sz="2000">
                <a:solidFill>
                  <a:srgbClr val="000000"/>
                </a:solidFill>
                <a:latin typeface="EB Garamond ExtraBold"/>
                <a:ea typeface="EB Garamond ExtraBold"/>
                <a:cs typeface="EB Garamond ExtraBold"/>
                <a:sym typeface="EB Garamond ExtraBold"/>
              </a:rPr>
              <a:t>We read short </a:t>
            </a:r>
            <a:r>
              <a:rPr lang="en" sz="2000">
                <a:solidFill>
                  <a:srgbClr val="000000"/>
                </a:solidFill>
                <a:latin typeface="EB Garamond ExtraBold"/>
                <a:ea typeface="EB Garamond ExtraBold"/>
                <a:cs typeface="EB Garamond ExtraBold"/>
                <a:sym typeface="EB Garamond ExtraBold"/>
              </a:rPr>
              <a:t>stories</a:t>
            </a:r>
            <a:r>
              <a:rPr lang="en" sz="2000">
                <a:solidFill>
                  <a:srgbClr val="000000"/>
                </a:solidFill>
                <a:latin typeface="EB Garamond ExtraBold"/>
                <a:ea typeface="EB Garamond ExtraBold"/>
                <a:cs typeface="EB Garamond ExtraBold"/>
                <a:sym typeface="EB Garamond ExtraBold"/>
              </a:rPr>
              <a:t> then compare and contrast them with the film version of the story.</a:t>
            </a:r>
            <a:endParaRPr sz="2000">
              <a:solidFill>
                <a:srgbClr val="000000"/>
              </a:solidFill>
              <a:latin typeface="EB Garamond ExtraBold"/>
              <a:ea typeface="EB Garamond ExtraBold"/>
              <a:cs typeface="EB Garamond ExtraBold"/>
              <a:sym typeface="EB Garamond ExtraBold"/>
            </a:endParaRPr>
          </a:p>
          <a:p>
            <a:pPr indent="0" lvl="0" marL="0" rtl="0" algn="l">
              <a:spcBef>
                <a:spcPts val="1600"/>
              </a:spcBef>
              <a:spcAft>
                <a:spcPts val="1600"/>
              </a:spcAft>
              <a:buNone/>
            </a:pPr>
            <a:r>
              <a:rPr lang="en" sz="2000">
                <a:solidFill>
                  <a:srgbClr val="000000"/>
                </a:solidFill>
                <a:latin typeface="EB Garamond ExtraBold"/>
                <a:ea typeface="EB Garamond ExtraBold"/>
                <a:cs typeface="EB Garamond ExtraBold"/>
                <a:sym typeface="EB Garamond ExtraBold"/>
              </a:rPr>
              <a:t>This is an English Credit, so you will be asked to write reflections on the films we view, and the literature we read for both personal as well as technical aspects.</a:t>
            </a:r>
            <a:endParaRPr sz="2000">
              <a:solidFill>
                <a:srgbClr val="000000"/>
              </a:solidFill>
              <a:latin typeface="EB Garamond ExtraBold"/>
              <a:ea typeface="EB Garamond ExtraBold"/>
              <a:cs typeface="EB Garamond ExtraBold"/>
              <a:sym typeface="EB Garamond ExtraBo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D7E6B"/>
        </a:solidFill>
      </p:bgPr>
    </p:bg>
    <p:spTree>
      <p:nvGrpSpPr>
        <p:cNvPr id="140" name="Shape 140"/>
        <p:cNvGrpSpPr/>
        <p:nvPr/>
      </p:nvGrpSpPr>
      <p:grpSpPr>
        <a:xfrm>
          <a:off x="0" y="0"/>
          <a:ext cx="0" cy="0"/>
          <a:chOff x="0" y="0"/>
          <a:chExt cx="0" cy="0"/>
        </a:xfrm>
      </p:grpSpPr>
      <p:sp>
        <p:nvSpPr>
          <p:cNvPr id="141" name="Google Shape;141;p26"/>
          <p:cNvSpPr txBox="1"/>
          <p:nvPr>
            <p:ph type="title"/>
          </p:nvPr>
        </p:nvSpPr>
        <p:spPr>
          <a:xfrm>
            <a:off x="39655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3000">
                <a:latin typeface="EB Garamond ExtraBold"/>
                <a:ea typeface="EB Garamond ExtraBold"/>
                <a:cs typeface="EB Garamond ExtraBold"/>
                <a:sym typeface="EB Garamond ExtraBold"/>
              </a:rPr>
              <a:t>Film in Our World </a:t>
            </a:r>
            <a:r>
              <a:rPr b="0" lang="en" sz="3000">
                <a:latin typeface="EB Garamond ExtraBold"/>
                <a:ea typeface="EB Garamond ExtraBold"/>
                <a:cs typeface="EB Garamond ExtraBold"/>
                <a:sym typeface="EB Garamond ExtraBold"/>
              </a:rPr>
              <a:t>(.5 Credit toward Senior English Requirement OR English Elective)</a:t>
            </a:r>
            <a:endParaRPr b="0" sz="3000">
              <a:latin typeface="EB Garamond ExtraBold"/>
              <a:ea typeface="EB Garamond ExtraBold"/>
              <a:cs typeface="EB Garamond ExtraBold"/>
              <a:sym typeface="EB Garamond ExtraBold"/>
            </a:endParaRPr>
          </a:p>
        </p:txBody>
      </p:sp>
      <p:sp>
        <p:nvSpPr>
          <p:cNvPr id="142" name="Google Shape;142;p26"/>
          <p:cNvSpPr txBox="1"/>
          <p:nvPr>
            <p:ph idx="1" type="body"/>
          </p:nvPr>
        </p:nvSpPr>
        <p:spPr>
          <a:xfrm>
            <a:off x="311700" y="1346625"/>
            <a:ext cx="8520600" cy="3719700"/>
          </a:xfrm>
          <a:prstGeom prst="rect">
            <a:avLst/>
          </a:prstGeom>
          <a:gradFill>
            <a:gsLst>
              <a:gs pos="0">
                <a:srgbClr val="FDECDB"/>
              </a:gs>
              <a:gs pos="100000">
                <a:srgbClr val="F0A963"/>
              </a:gs>
            </a:gsLst>
            <a:lin ang="5400012" scaled="0"/>
          </a:gradFill>
          <a:ln cap="flat" cmpd="sng" w="9525">
            <a:solidFill>
              <a:srgbClr val="3C78D8"/>
            </a:solidFill>
            <a:prstDash val="solid"/>
            <a:round/>
            <a:headEnd len="sm" w="sm" type="none"/>
            <a:tailEnd len="sm" w="sm" type="none"/>
          </a:ln>
        </p:spPr>
        <p:txBody>
          <a:bodyPr anchorCtr="0" anchor="t" bIns="91425" lIns="91425" spcFirstLastPara="1" rIns="91425" wrap="square" tIns="91425">
            <a:noAutofit/>
          </a:bodyPr>
          <a:lstStyle/>
          <a:p>
            <a:pPr indent="-349250" lvl="0" marL="457200" rtl="0" algn="l">
              <a:spcBef>
                <a:spcPts val="0"/>
              </a:spcBef>
              <a:spcAft>
                <a:spcPts val="0"/>
              </a:spcAft>
              <a:buClr>
                <a:srgbClr val="000000"/>
              </a:buClr>
              <a:buSzPts val="1900"/>
              <a:buFont typeface="EB Garamond ExtraBold"/>
              <a:buChar char="❏"/>
            </a:pPr>
            <a:r>
              <a:rPr lang="en" sz="1900">
                <a:solidFill>
                  <a:srgbClr val="000000"/>
                </a:solidFill>
                <a:latin typeface="EB Garamond ExtraBold"/>
                <a:ea typeface="EB Garamond ExtraBold"/>
                <a:cs typeface="EB Garamond ExtraBold"/>
                <a:sym typeface="EB Garamond ExtraBold"/>
              </a:rPr>
              <a:t>Grades 11-12</a:t>
            </a:r>
            <a:endParaRPr sz="1900">
              <a:solidFill>
                <a:srgbClr val="000000"/>
              </a:solidFill>
              <a:latin typeface="EB Garamond ExtraBold"/>
              <a:ea typeface="EB Garamond ExtraBold"/>
              <a:cs typeface="EB Garamond ExtraBold"/>
              <a:sym typeface="EB Garamond ExtraBold"/>
            </a:endParaRPr>
          </a:p>
          <a:p>
            <a:pPr indent="-349250" lvl="0" marL="457200" rtl="0" algn="l">
              <a:spcBef>
                <a:spcPts val="0"/>
              </a:spcBef>
              <a:spcAft>
                <a:spcPts val="0"/>
              </a:spcAft>
              <a:buClr>
                <a:srgbClr val="000000"/>
              </a:buClr>
              <a:buSzPts val="1900"/>
              <a:buFont typeface="EB Garamond ExtraBold"/>
              <a:buChar char="❏"/>
            </a:pPr>
            <a:r>
              <a:rPr lang="en" sz="1900">
                <a:solidFill>
                  <a:srgbClr val="000000"/>
                </a:solidFill>
                <a:latin typeface="EB Garamond ExtraBold"/>
                <a:ea typeface="EB Garamond ExtraBold"/>
                <a:cs typeface="EB Garamond ExtraBold"/>
                <a:sym typeface="EB Garamond ExtraBold"/>
              </a:rPr>
              <a:t>Film in Our World encompasses much more than watching movies.</a:t>
            </a:r>
            <a:endParaRPr sz="1900">
              <a:solidFill>
                <a:srgbClr val="000000"/>
              </a:solidFill>
              <a:latin typeface="EB Garamond ExtraBold"/>
              <a:ea typeface="EB Garamond ExtraBold"/>
              <a:cs typeface="EB Garamond ExtraBold"/>
              <a:sym typeface="EB Garamond ExtraBold"/>
            </a:endParaRPr>
          </a:p>
          <a:p>
            <a:pPr indent="-349250" lvl="0" marL="457200" rtl="0" algn="l">
              <a:spcBef>
                <a:spcPts val="0"/>
              </a:spcBef>
              <a:spcAft>
                <a:spcPts val="0"/>
              </a:spcAft>
              <a:buClr>
                <a:srgbClr val="000000"/>
              </a:buClr>
              <a:buSzPts val="1900"/>
              <a:buFont typeface="EB Garamond ExtraBold"/>
              <a:buChar char="❏"/>
            </a:pPr>
            <a:r>
              <a:rPr lang="en" sz="1900">
                <a:solidFill>
                  <a:srgbClr val="000000"/>
                </a:solidFill>
                <a:latin typeface="EB Garamond ExtraBold"/>
                <a:ea typeface="EB Garamond ExtraBold"/>
                <a:cs typeface="EB Garamond ExtraBold"/>
                <a:sym typeface="EB Garamond ExtraBold"/>
              </a:rPr>
              <a:t>We will discuss how movies are used to make statements  about life and how certain techniques such  as camera shots and camera angles are used to convey a message or mood.</a:t>
            </a:r>
            <a:endParaRPr sz="1900">
              <a:solidFill>
                <a:srgbClr val="000000"/>
              </a:solidFill>
              <a:latin typeface="EB Garamond ExtraBold"/>
              <a:ea typeface="EB Garamond ExtraBold"/>
              <a:cs typeface="EB Garamond ExtraBold"/>
              <a:sym typeface="EB Garamond ExtraBold"/>
            </a:endParaRPr>
          </a:p>
          <a:p>
            <a:pPr indent="-349250" lvl="0" marL="457200" rtl="0" algn="l">
              <a:spcBef>
                <a:spcPts val="0"/>
              </a:spcBef>
              <a:spcAft>
                <a:spcPts val="0"/>
              </a:spcAft>
              <a:buClr>
                <a:srgbClr val="000000"/>
              </a:buClr>
              <a:buSzPts val="1900"/>
              <a:buFont typeface="EB Garamond ExtraBold"/>
              <a:buChar char="❏"/>
            </a:pPr>
            <a:r>
              <a:rPr lang="en" sz="1900">
                <a:solidFill>
                  <a:srgbClr val="000000"/>
                </a:solidFill>
                <a:latin typeface="EB Garamond ExtraBold"/>
                <a:ea typeface="EB Garamond ExtraBold"/>
                <a:cs typeface="EB Garamond ExtraBold"/>
                <a:sym typeface="EB Garamond ExtraBold"/>
              </a:rPr>
              <a:t>We will study the Narrative of film and how all these techniques are used to tell a story, develop characters, and relate the story to audiences.</a:t>
            </a:r>
            <a:endParaRPr sz="1900">
              <a:solidFill>
                <a:srgbClr val="000000"/>
              </a:solidFill>
              <a:latin typeface="EB Garamond ExtraBold"/>
              <a:ea typeface="EB Garamond ExtraBold"/>
              <a:cs typeface="EB Garamond ExtraBold"/>
              <a:sym typeface="EB Garamond ExtraBold"/>
            </a:endParaRPr>
          </a:p>
          <a:p>
            <a:pPr indent="-349250" lvl="0" marL="457200" rtl="0" algn="l">
              <a:spcBef>
                <a:spcPts val="0"/>
              </a:spcBef>
              <a:spcAft>
                <a:spcPts val="0"/>
              </a:spcAft>
              <a:buClr>
                <a:srgbClr val="000000"/>
              </a:buClr>
              <a:buSzPts val="1900"/>
              <a:buFont typeface="EB Garamond ExtraBold"/>
              <a:buChar char="❏"/>
            </a:pPr>
            <a:r>
              <a:rPr lang="en" sz="1900">
                <a:solidFill>
                  <a:srgbClr val="000000"/>
                </a:solidFill>
                <a:latin typeface="EB Garamond ExtraBold"/>
                <a:ea typeface="EB Garamond ExtraBold"/>
                <a:cs typeface="EB Garamond ExtraBold"/>
                <a:sym typeface="EB Garamond ExtraBold"/>
              </a:rPr>
              <a:t>We will look at some of the different genres of film to learn how the Narrative is developed in different types of movies.</a:t>
            </a:r>
            <a:endParaRPr sz="1900">
              <a:solidFill>
                <a:srgbClr val="000000"/>
              </a:solidFill>
              <a:latin typeface="EB Garamond ExtraBold"/>
              <a:ea typeface="EB Garamond ExtraBold"/>
              <a:cs typeface="EB Garamond ExtraBold"/>
              <a:sym typeface="EB Garamond ExtraBold"/>
            </a:endParaRPr>
          </a:p>
          <a:p>
            <a:pPr indent="-349250" lvl="0" marL="457200" rtl="0" algn="l">
              <a:spcBef>
                <a:spcPts val="0"/>
              </a:spcBef>
              <a:spcAft>
                <a:spcPts val="0"/>
              </a:spcAft>
              <a:buClr>
                <a:srgbClr val="000000"/>
              </a:buClr>
              <a:buSzPts val="1900"/>
              <a:buFont typeface="EB Garamond ExtraBold"/>
              <a:buChar char="❏"/>
            </a:pPr>
            <a:r>
              <a:rPr lang="en" sz="1900">
                <a:solidFill>
                  <a:srgbClr val="000000"/>
                </a:solidFill>
                <a:latin typeface="EB Garamond ExtraBold"/>
                <a:ea typeface="EB Garamond ExtraBold"/>
                <a:cs typeface="EB Garamond ExtraBold"/>
                <a:sym typeface="EB Garamond ExtraBold"/>
              </a:rPr>
              <a:t>You will also be introduced to careers in the film industry that you never thought existed.</a:t>
            </a:r>
            <a:endParaRPr sz="1900">
              <a:solidFill>
                <a:srgbClr val="000000"/>
              </a:solidFill>
              <a:latin typeface="EB Garamond ExtraBold"/>
              <a:ea typeface="EB Garamond ExtraBold"/>
              <a:cs typeface="EB Garamond ExtraBold"/>
              <a:sym typeface="EB Garamond ExtraBo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Greek Mythology </a:t>
            </a:r>
            <a:r>
              <a:rPr lang="en"/>
              <a:t>(.5 Credit toward Senior English Requirement OR English Elective)</a:t>
            </a:r>
            <a:endParaRPr/>
          </a:p>
          <a:p>
            <a:pPr indent="0" lvl="0" marL="0" rtl="0" algn="l">
              <a:spcBef>
                <a:spcPts val="0"/>
              </a:spcBef>
              <a:spcAft>
                <a:spcPts val="0"/>
              </a:spcAft>
              <a:buNone/>
            </a:pPr>
            <a:r>
              <a:t/>
            </a:r>
            <a:endParaRPr/>
          </a:p>
        </p:txBody>
      </p:sp>
      <p:sp>
        <p:nvSpPr>
          <p:cNvPr id="148" name="Google Shape;148;p27"/>
          <p:cNvSpPr txBox="1"/>
          <p:nvPr>
            <p:ph idx="1" type="body"/>
          </p:nvPr>
        </p:nvSpPr>
        <p:spPr>
          <a:xfrm>
            <a:off x="311700" y="1708350"/>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Grades 11-12</a:t>
            </a:r>
            <a:endParaRPr/>
          </a:p>
          <a:p>
            <a:pPr indent="-342900" lvl="0" marL="457200" rtl="0" algn="l">
              <a:spcBef>
                <a:spcPts val="0"/>
              </a:spcBef>
              <a:spcAft>
                <a:spcPts val="0"/>
              </a:spcAft>
              <a:buSzPts val="1800"/>
              <a:buChar char="●"/>
            </a:pPr>
            <a:r>
              <a:rPr lang="en"/>
              <a:t>Course content will include the study of major Greek and Roman gods, the Palace of Olympus, nature myths, love stories, the underworld Greek heroes, and the study of literature-based vocabulary. This class is recommended for the proficient reader who seeks to further his/her knowledge and appreciation of literature. Students will develop strong note taking skills. Creative and analytic papers will be emphasized.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Mass Media </a:t>
            </a:r>
            <a:r>
              <a:rPr lang="en"/>
              <a:t>(.5 Credit toward Senior English Requirement OR English Elective)</a:t>
            </a:r>
            <a:endParaRPr/>
          </a:p>
          <a:p>
            <a:pPr indent="0" lvl="0" marL="0" rtl="0" algn="l">
              <a:spcBef>
                <a:spcPts val="0"/>
              </a:spcBef>
              <a:spcAft>
                <a:spcPts val="0"/>
              </a:spcAft>
              <a:buNone/>
            </a:pPr>
            <a:r>
              <a:t/>
            </a:r>
            <a:endParaRPr/>
          </a:p>
        </p:txBody>
      </p:sp>
      <p:sp>
        <p:nvSpPr>
          <p:cNvPr id="154" name="Google Shape;154;p28"/>
          <p:cNvSpPr txBox="1"/>
          <p:nvPr>
            <p:ph idx="1" type="body"/>
          </p:nvPr>
        </p:nvSpPr>
        <p:spPr>
          <a:xfrm>
            <a:off x="258775" y="1726100"/>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Grades 11-12</a:t>
            </a:r>
            <a:endParaRPr/>
          </a:p>
          <a:p>
            <a:pPr indent="-342900" lvl="0" marL="457200" rtl="0" algn="l">
              <a:spcBef>
                <a:spcPts val="0"/>
              </a:spcBef>
              <a:spcAft>
                <a:spcPts val="0"/>
              </a:spcAft>
              <a:buSzPts val="1800"/>
              <a:buChar char="●"/>
            </a:pPr>
            <a:r>
              <a:rPr lang="en"/>
              <a:t>Course content will include advertising, propaganda, film and review, television and critiquing, periodical analysis, and social impact of the media. Students will become familiar with the impact of mass media on society. Activities will include readings, current events, research, class discussions, writing, interpretation, analysis, oral participation and objective evaluation.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6DB"/>
            </a:gs>
            <a:gs pos="100000">
              <a:srgbClr val="FAD25C"/>
            </a:gs>
          </a:gsLst>
          <a:lin ang="5400012" scaled="0"/>
        </a:gradFill>
      </p:bgPr>
    </p:bg>
    <p:spTree>
      <p:nvGrpSpPr>
        <p:cNvPr id="158" name="Shape 158"/>
        <p:cNvGrpSpPr/>
        <p:nvPr/>
      </p:nvGrpSpPr>
      <p:grpSpPr>
        <a:xfrm>
          <a:off x="0" y="0"/>
          <a:ext cx="0" cy="0"/>
          <a:chOff x="0" y="0"/>
          <a:chExt cx="0" cy="0"/>
        </a:xfrm>
      </p:grpSpPr>
      <p:sp>
        <p:nvSpPr>
          <p:cNvPr id="159" name="Google Shape;159;p29"/>
          <p:cNvSpPr txBox="1"/>
          <p:nvPr>
            <p:ph type="title"/>
          </p:nvPr>
        </p:nvSpPr>
        <p:spPr>
          <a:xfrm>
            <a:off x="311700" y="292850"/>
            <a:ext cx="8520600" cy="145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3000">
                <a:latin typeface="EB Garamond ExtraBold"/>
                <a:ea typeface="EB Garamond ExtraBold"/>
                <a:cs typeface="EB Garamond ExtraBold"/>
                <a:sym typeface="EB Garamond ExtraBold"/>
              </a:rPr>
              <a:t>Public Speaking </a:t>
            </a:r>
            <a:r>
              <a:rPr b="0" lang="en" sz="3000">
                <a:latin typeface="EB Garamond ExtraBold"/>
                <a:ea typeface="EB Garamond ExtraBold"/>
                <a:cs typeface="EB Garamond ExtraBold"/>
                <a:sym typeface="EB Garamond ExtraBold"/>
              </a:rPr>
              <a:t>(.5 Credit toward English Requirement OR English Elective)</a:t>
            </a:r>
            <a:endParaRPr b="0" sz="3000">
              <a:latin typeface="EB Garamond ExtraBold"/>
              <a:ea typeface="EB Garamond ExtraBold"/>
              <a:cs typeface="EB Garamond ExtraBold"/>
              <a:sym typeface="EB Garamond ExtraBold"/>
            </a:endParaRPr>
          </a:p>
          <a:p>
            <a:pPr indent="0" lvl="0" marL="0" rtl="0" algn="l">
              <a:spcBef>
                <a:spcPts val="0"/>
              </a:spcBef>
              <a:spcAft>
                <a:spcPts val="0"/>
              </a:spcAft>
              <a:buNone/>
            </a:pPr>
            <a:r>
              <a:t/>
            </a:r>
            <a:endParaRPr/>
          </a:p>
        </p:txBody>
      </p:sp>
      <p:sp>
        <p:nvSpPr>
          <p:cNvPr id="160" name="Google Shape;160;p29"/>
          <p:cNvSpPr txBox="1"/>
          <p:nvPr>
            <p:ph idx="1" type="body"/>
          </p:nvPr>
        </p:nvSpPr>
        <p:spPr>
          <a:xfrm>
            <a:off x="311700" y="1282050"/>
            <a:ext cx="8520600" cy="3861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rgbClr val="000000"/>
                </a:solidFill>
                <a:latin typeface="EB Garamond ExtraBold"/>
                <a:ea typeface="EB Garamond ExtraBold"/>
                <a:cs typeface="EB Garamond ExtraBold"/>
                <a:sym typeface="EB Garamond ExtraBold"/>
              </a:rPr>
              <a:t>Grades 10-12</a:t>
            </a:r>
            <a:endParaRPr sz="1600">
              <a:solidFill>
                <a:srgbClr val="000000"/>
              </a:solidFill>
              <a:latin typeface="EB Garamond ExtraBold"/>
              <a:ea typeface="EB Garamond ExtraBold"/>
              <a:cs typeface="EB Garamond ExtraBold"/>
              <a:sym typeface="EB Garamond ExtraBold"/>
            </a:endParaRPr>
          </a:p>
          <a:p>
            <a:pPr indent="0" lvl="0" marL="0" rtl="0" algn="l">
              <a:lnSpc>
                <a:spcPct val="100000"/>
              </a:lnSpc>
              <a:spcBef>
                <a:spcPts val="0"/>
              </a:spcBef>
              <a:spcAft>
                <a:spcPts val="0"/>
              </a:spcAft>
              <a:buNone/>
            </a:pPr>
            <a:r>
              <a:rPr lang="en" sz="1500">
                <a:solidFill>
                  <a:srgbClr val="000000"/>
                </a:solidFill>
                <a:latin typeface="EB Garamond ExtraBold"/>
                <a:ea typeface="EB Garamond ExtraBold"/>
                <a:cs typeface="EB Garamond ExtraBold"/>
                <a:sym typeface="EB Garamond ExtraBold"/>
              </a:rPr>
              <a:t>This class is designed to provide you with basic theories and skills that are essential to effective public speaking. </a:t>
            </a:r>
            <a:endParaRPr sz="1500">
              <a:solidFill>
                <a:srgbClr val="000000"/>
              </a:solidFill>
              <a:latin typeface="EB Garamond ExtraBold"/>
              <a:ea typeface="EB Garamond ExtraBold"/>
              <a:cs typeface="EB Garamond ExtraBold"/>
              <a:sym typeface="EB Garamond ExtraBold"/>
            </a:endParaRPr>
          </a:p>
          <a:p>
            <a:pPr indent="0" lvl="0" marL="0" rtl="0" algn="l">
              <a:lnSpc>
                <a:spcPct val="100000"/>
              </a:lnSpc>
              <a:spcBef>
                <a:spcPts val="0"/>
              </a:spcBef>
              <a:spcAft>
                <a:spcPts val="0"/>
              </a:spcAft>
              <a:buNone/>
            </a:pPr>
            <a:r>
              <a:rPr lang="en" sz="1500">
                <a:solidFill>
                  <a:srgbClr val="000000"/>
                </a:solidFill>
                <a:latin typeface="EB Garamond ExtraBold"/>
                <a:ea typeface="EB Garamond ExtraBold"/>
                <a:cs typeface="EB Garamond ExtraBold"/>
                <a:sym typeface="EB Garamond ExtraBold"/>
              </a:rPr>
              <a:t>Skills include: </a:t>
            </a:r>
            <a:endParaRPr sz="1500">
              <a:solidFill>
                <a:srgbClr val="000000"/>
              </a:solidFill>
              <a:latin typeface="EB Garamond ExtraBold"/>
              <a:ea typeface="EB Garamond ExtraBold"/>
              <a:cs typeface="EB Garamond ExtraBold"/>
              <a:sym typeface="EB Garamond ExtraBold"/>
            </a:endParaRPr>
          </a:p>
          <a:p>
            <a:pPr indent="-330200" lvl="0" marL="457200" rtl="0" algn="l">
              <a:spcBef>
                <a:spcPts val="0"/>
              </a:spcBef>
              <a:spcAft>
                <a:spcPts val="0"/>
              </a:spcAft>
              <a:buClr>
                <a:srgbClr val="000000"/>
              </a:buClr>
              <a:buSzPts val="1600"/>
              <a:buFont typeface="EB Garamond ExtraBold"/>
              <a:buChar char="❏"/>
            </a:pPr>
            <a:r>
              <a:rPr lang="en" sz="1600">
                <a:solidFill>
                  <a:srgbClr val="000000"/>
                </a:solidFill>
                <a:latin typeface="EB Garamond ExtraBold"/>
                <a:ea typeface="EB Garamond ExtraBold"/>
                <a:cs typeface="EB Garamond ExtraBold"/>
                <a:sym typeface="EB Garamond ExtraBold"/>
              </a:rPr>
              <a:t>the process of communication</a:t>
            </a:r>
            <a:endParaRPr sz="1600">
              <a:solidFill>
                <a:srgbClr val="000000"/>
              </a:solidFill>
              <a:latin typeface="EB Garamond ExtraBold"/>
              <a:ea typeface="EB Garamond ExtraBold"/>
              <a:cs typeface="EB Garamond ExtraBold"/>
              <a:sym typeface="EB Garamond ExtraBold"/>
            </a:endParaRPr>
          </a:p>
          <a:p>
            <a:pPr indent="-330200" lvl="0" marL="457200" rtl="0" algn="l">
              <a:spcBef>
                <a:spcPts val="0"/>
              </a:spcBef>
              <a:spcAft>
                <a:spcPts val="0"/>
              </a:spcAft>
              <a:buClr>
                <a:srgbClr val="000000"/>
              </a:buClr>
              <a:buSzPts val="1600"/>
              <a:buFont typeface="EB Garamond ExtraBold"/>
              <a:buChar char="❏"/>
            </a:pPr>
            <a:r>
              <a:rPr lang="en" sz="1600">
                <a:solidFill>
                  <a:srgbClr val="000000"/>
                </a:solidFill>
                <a:latin typeface="EB Garamond ExtraBold"/>
                <a:ea typeface="EB Garamond ExtraBold"/>
                <a:cs typeface="EB Garamond ExtraBold"/>
                <a:sym typeface="EB Garamond ExtraBold"/>
              </a:rPr>
              <a:t>listening skills</a:t>
            </a:r>
            <a:endParaRPr sz="1600">
              <a:solidFill>
                <a:srgbClr val="000000"/>
              </a:solidFill>
              <a:latin typeface="EB Garamond ExtraBold"/>
              <a:ea typeface="EB Garamond ExtraBold"/>
              <a:cs typeface="EB Garamond ExtraBold"/>
              <a:sym typeface="EB Garamond ExtraBold"/>
            </a:endParaRPr>
          </a:p>
          <a:p>
            <a:pPr indent="-330200" lvl="0" marL="457200" rtl="0" algn="l">
              <a:spcBef>
                <a:spcPts val="0"/>
              </a:spcBef>
              <a:spcAft>
                <a:spcPts val="0"/>
              </a:spcAft>
              <a:buClr>
                <a:srgbClr val="000000"/>
              </a:buClr>
              <a:buSzPts val="1600"/>
              <a:buFont typeface="EB Garamond ExtraBold"/>
              <a:buChar char="❏"/>
            </a:pPr>
            <a:r>
              <a:rPr lang="en" sz="1600">
                <a:solidFill>
                  <a:srgbClr val="000000"/>
                </a:solidFill>
                <a:latin typeface="EB Garamond ExtraBold"/>
                <a:ea typeface="EB Garamond ExtraBold"/>
                <a:cs typeface="EB Garamond ExtraBold"/>
                <a:sym typeface="EB Garamond ExtraBold"/>
              </a:rPr>
              <a:t>audience analysis </a:t>
            </a:r>
            <a:endParaRPr sz="1600">
              <a:solidFill>
                <a:srgbClr val="000000"/>
              </a:solidFill>
              <a:latin typeface="EB Garamond ExtraBold"/>
              <a:ea typeface="EB Garamond ExtraBold"/>
              <a:cs typeface="EB Garamond ExtraBold"/>
              <a:sym typeface="EB Garamond ExtraBold"/>
            </a:endParaRPr>
          </a:p>
          <a:p>
            <a:pPr indent="-330200" lvl="0" marL="457200" rtl="0" algn="l">
              <a:spcBef>
                <a:spcPts val="0"/>
              </a:spcBef>
              <a:spcAft>
                <a:spcPts val="0"/>
              </a:spcAft>
              <a:buClr>
                <a:srgbClr val="000000"/>
              </a:buClr>
              <a:buSzPts val="1600"/>
              <a:buFont typeface="EB Garamond ExtraBold"/>
              <a:buChar char="❏"/>
            </a:pPr>
            <a:r>
              <a:rPr lang="en" sz="1600">
                <a:solidFill>
                  <a:srgbClr val="000000"/>
                </a:solidFill>
                <a:latin typeface="EB Garamond ExtraBold"/>
                <a:ea typeface="EB Garamond ExtraBold"/>
                <a:cs typeface="EB Garamond ExtraBold"/>
                <a:sym typeface="EB Garamond ExtraBold"/>
              </a:rPr>
              <a:t>organization of ideas </a:t>
            </a:r>
            <a:endParaRPr sz="1600">
              <a:solidFill>
                <a:srgbClr val="000000"/>
              </a:solidFill>
              <a:latin typeface="EB Garamond ExtraBold"/>
              <a:ea typeface="EB Garamond ExtraBold"/>
              <a:cs typeface="EB Garamond ExtraBold"/>
              <a:sym typeface="EB Garamond ExtraBold"/>
            </a:endParaRPr>
          </a:p>
          <a:p>
            <a:pPr indent="-330200" lvl="0" marL="457200" rtl="0" algn="l">
              <a:spcBef>
                <a:spcPts val="0"/>
              </a:spcBef>
              <a:spcAft>
                <a:spcPts val="0"/>
              </a:spcAft>
              <a:buClr>
                <a:srgbClr val="000000"/>
              </a:buClr>
              <a:buSzPts val="1600"/>
              <a:buFont typeface="EB Garamond ExtraBold"/>
              <a:buChar char="❏"/>
            </a:pPr>
            <a:r>
              <a:rPr lang="en" sz="1600">
                <a:solidFill>
                  <a:srgbClr val="000000"/>
                </a:solidFill>
                <a:latin typeface="EB Garamond ExtraBold"/>
                <a:ea typeface="EB Garamond ExtraBold"/>
                <a:cs typeface="EB Garamond ExtraBold"/>
                <a:sym typeface="EB Garamond ExtraBold"/>
              </a:rPr>
              <a:t>Persuasive and informative speaking</a:t>
            </a:r>
            <a:endParaRPr sz="1600">
              <a:solidFill>
                <a:srgbClr val="000000"/>
              </a:solidFill>
              <a:latin typeface="EB Garamond ExtraBold"/>
              <a:ea typeface="EB Garamond ExtraBold"/>
              <a:cs typeface="EB Garamond ExtraBold"/>
              <a:sym typeface="EB Garamond ExtraBold"/>
            </a:endParaRPr>
          </a:p>
          <a:p>
            <a:pPr indent="-330200" lvl="0" marL="457200" rtl="0" algn="l">
              <a:spcBef>
                <a:spcPts val="0"/>
              </a:spcBef>
              <a:spcAft>
                <a:spcPts val="0"/>
              </a:spcAft>
              <a:buClr>
                <a:srgbClr val="000000"/>
              </a:buClr>
              <a:buSzPts val="1600"/>
              <a:buFont typeface="EB Garamond ExtraBold"/>
              <a:buChar char="❏"/>
            </a:pPr>
            <a:r>
              <a:rPr lang="en" sz="1600">
                <a:solidFill>
                  <a:srgbClr val="000000"/>
                </a:solidFill>
                <a:latin typeface="EB Garamond ExtraBold"/>
                <a:ea typeface="EB Garamond ExtraBold"/>
                <a:cs typeface="EB Garamond ExtraBold"/>
                <a:sym typeface="EB Garamond ExtraBold"/>
              </a:rPr>
              <a:t>Extemporaneous delivery</a:t>
            </a:r>
            <a:endParaRPr sz="1700">
              <a:solidFill>
                <a:srgbClr val="000000"/>
              </a:solidFill>
              <a:latin typeface="EB Garamond ExtraBold"/>
              <a:ea typeface="EB Garamond ExtraBold"/>
              <a:cs typeface="EB Garamond ExtraBold"/>
              <a:sym typeface="EB Garamond ExtraBold"/>
            </a:endParaRPr>
          </a:p>
          <a:p>
            <a:pPr indent="-330200" lvl="0" marL="457200" rtl="0" algn="l">
              <a:spcBef>
                <a:spcPts val="0"/>
              </a:spcBef>
              <a:spcAft>
                <a:spcPts val="0"/>
              </a:spcAft>
              <a:buClr>
                <a:srgbClr val="000000"/>
              </a:buClr>
              <a:buSzPts val="1600"/>
              <a:buFont typeface="EB Garamond ExtraBold"/>
              <a:buChar char="❏"/>
            </a:pPr>
            <a:r>
              <a:rPr lang="en" sz="1600">
                <a:solidFill>
                  <a:srgbClr val="000000"/>
                </a:solidFill>
                <a:latin typeface="EB Garamond ExtraBold"/>
                <a:ea typeface="EB Garamond ExtraBold"/>
                <a:cs typeface="EB Garamond ExtraBold"/>
                <a:sym typeface="EB Garamond ExtraBold"/>
              </a:rPr>
              <a:t>Overcoming the fear of speaking in front of an audience</a:t>
            </a:r>
            <a:endParaRPr sz="1600">
              <a:solidFill>
                <a:srgbClr val="000000"/>
              </a:solidFill>
              <a:latin typeface="EB Garamond ExtraBold"/>
              <a:ea typeface="EB Garamond ExtraBold"/>
              <a:cs typeface="EB Garamond ExtraBold"/>
              <a:sym typeface="EB Garamond ExtraBold"/>
            </a:endParaRPr>
          </a:p>
          <a:p>
            <a:pPr indent="-330200" lvl="0" marL="457200" rtl="0" algn="l">
              <a:spcBef>
                <a:spcPts val="0"/>
              </a:spcBef>
              <a:spcAft>
                <a:spcPts val="0"/>
              </a:spcAft>
              <a:buClr>
                <a:srgbClr val="000000"/>
              </a:buClr>
              <a:buSzPts val="1600"/>
              <a:buFont typeface="EB Garamond ExtraBold"/>
              <a:buChar char="❏"/>
            </a:pPr>
            <a:r>
              <a:rPr lang="en" sz="1600">
                <a:solidFill>
                  <a:srgbClr val="000000"/>
                </a:solidFill>
                <a:latin typeface="EB Garamond ExtraBold"/>
                <a:ea typeface="EB Garamond ExtraBold"/>
                <a:cs typeface="EB Garamond ExtraBold"/>
                <a:sym typeface="EB Garamond ExtraBold"/>
              </a:rPr>
              <a:t>Special Occasion </a:t>
            </a:r>
            <a:endParaRPr sz="1600">
              <a:solidFill>
                <a:srgbClr val="000000"/>
              </a:solidFill>
              <a:latin typeface="EB Garamond ExtraBold"/>
              <a:ea typeface="EB Garamond ExtraBold"/>
              <a:cs typeface="EB Garamond ExtraBold"/>
              <a:sym typeface="EB Garamond ExtraBold"/>
            </a:endParaRPr>
          </a:p>
          <a:p>
            <a:pPr indent="0" lvl="0" marL="457200" rtl="0" algn="l">
              <a:spcBef>
                <a:spcPts val="1600"/>
              </a:spcBef>
              <a:spcAft>
                <a:spcPts val="0"/>
              </a:spcAft>
              <a:buNone/>
            </a:pPr>
            <a:r>
              <a:t/>
            </a:r>
            <a:endParaRPr sz="1400">
              <a:latin typeface="EB Garamond ExtraBold"/>
              <a:ea typeface="EB Garamond ExtraBold"/>
              <a:cs typeface="EB Garamond ExtraBold"/>
              <a:sym typeface="EB Garamond ExtraBold"/>
            </a:endParaRPr>
          </a:p>
          <a:p>
            <a:pPr indent="0" lvl="0" marL="0" rtl="0" algn="l">
              <a:spcBef>
                <a:spcPts val="1600"/>
              </a:spcBef>
              <a:spcAft>
                <a:spcPts val="1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FA8DC"/>
        </a:solidFill>
      </p:bgPr>
    </p:bg>
    <p:spTree>
      <p:nvGrpSpPr>
        <p:cNvPr id="164" name="Shape 164"/>
        <p:cNvGrpSpPr/>
        <p:nvPr/>
      </p:nvGrpSpPr>
      <p:grpSpPr>
        <a:xfrm>
          <a:off x="0" y="0"/>
          <a:ext cx="0" cy="0"/>
          <a:chOff x="0" y="0"/>
          <a:chExt cx="0" cy="0"/>
        </a:xfrm>
      </p:grpSpPr>
      <p:sp>
        <p:nvSpPr>
          <p:cNvPr id="165" name="Google Shape;165;p30"/>
          <p:cNvSpPr txBox="1"/>
          <p:nvPr>
            <p:ph type="title"/>
          </p:nvPr>
        </p:nvSpPr>
        <p:spPr>
          <a:xfrm>
            <a:off x="311700" y="31410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6000"/>
              <a:t>Shakespeare</a:t>
            </a:r>
            <a:r>
              <a:rPr lang="en"/>
              <a:t> </a:t>
            </a:r>
            <a:r>
              <a:rPr lang="en" sz="2400"/>
              <a:t>(.5 Credit toward</a:t>
            </a:r>
            <a:endParaRPr sz="2400"/>
          </a:p>
          <a:p>
            <a:pPr indent="0" lvl="0" marL="0" rtl="0" algn="l">
              <a:spcBef>
                <a:spcPts val="0"/>
              </a:spcBef>
              <a:spcAft>
                <a:spcPts val="0"/>
              </a:spcAft>
              <a:buNone/>
            </a:pPr>
            <a:r>
              <a:rPr lang="en" sz="2400"/>
              <a:t>Senior English Requirement OR English Elective)</a:t>
            </a:r>
            <a:endParaRPr sz="2400"/>
          </a:p>
          <a:p>
            <a:pPr indent="0" lvl="0" marL="0" rtl="0" algn="l">
              <a:spcBef>
                <a:spcPts val="0"/>
              </a:spcBef>
              <a:spcAft>
                <a:spcPts val="0"/>
              </a:spcAft>
              <a:buNone/>
            </a:pPr>
            <a:r>
              <a:t/>
            </a:r>
            <a:endParaRPr/>
          </a:p>
        </p:txBody>
      </p:sp>
      <p:sp>
        <p:nvSpPr>
          <p:cNvPr id="166" name="Google Shape;166;p30"/>
          <p:cNvSpPr txBox="1"/>
          <p:nvPr>
            <p:ph idx="1" type="body"/>
          </p:nvPr>
        </p:nvSpPr>
        <p:spPr>
          <a:xfrm>
            <a:off x="248000" y="1651875"/>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b="1" lang="en">
                <a:solidFill>
                  <a:srgbClr val="FFFFFF"/>
                </a:solidFill>
              </a:rPr>
              <a:t>Grades 10-12</a:t>
            </a:r>
            <a:endParaRPr b="1">
              <a:solidFill>
                <a:srgbClr val="FFFFFF"/>
              </a:solidFill>
            </a:endParaRPr>
          </a:p>
          <a:p>
            <a:pPr indent="0" lvl="0" marL="457200" rtl="0" algn="l">
              <a:spcBef>
                <a:spcPts val="1600"/>
              </a:spcBef>
              <a:spcAft>
                <a:spcPts val="1600"/>
              </a:spcAft>
              <a:buNone/>
            </a:pPr>
            <a:r>
              <a:rPr b="1" lang="en">
                <a:solidFill>
                  <a:srgbClr val="FFFFFF"/>
                </a:solidFill>
              </a:rPr>
              <a:t>This course provides students  an opportunity to study the plays and sonnets of William Shakespeare.  The focus will be on a variety of Shakespeare's tragedies, comedies, romances, and histories as well as Shakespeare's sonnets.  The class emphasis will be on close reading, Socratic discussion and analysis of universal themes. Students will formally and informally present their ideas and knowledge through various writings and presentations, including live performance</a:t>
            </a:r>
            <a:r>
              <a:rPr lang="en">
                <a:solidFill>
                  <a:srgbClr val="FFFFFF"/>
                </a:solidFill>
              </a:rPr>
              <a:t>. </a:t>
            </a:r>
            <a:endParaRPr>
              <a:solidFill>
                <a:srgbClr val="FFFFFF"/>
              </a:solidFill>
            </a:endParaRPr>
          </a:p>
        </p:txBody>
      </p:sp>
      <p:pic>
        <p:nvPicPr>
          <p:cNvPr id="167" name="Google Shape;167;p30"/>
          <p:cNvPicPr preferRelativeResize="0"/>
          <p:nvPr/>
        </p:nvPicPr>
        <p:blipFill>
          <a:blip r:embed="rId3">
            <a:alphaModFix/>
          </a:blip>
          <a:stretch>
            <a:fillRect/>
          </a:stretch>
        </p:blipFill>
        <p:spPr>
          <a:xfrm flipH="1">
            <a:off x="7409899" y="615499"/>
            <a:ext cx="1514401" cy="810428"/>
          </a:xfrm>
          <a:prstGeom prst="rect">
            <a:avLst/>
          </a:prstGeom>
          <a:noFill/>
          <a:ln>
            <a:noFill/>
          </a:ln>
        </p:spPr>
      </p:pic>
      <p:pic>
        <p:nvPicPr>
          <p:cNvPr descr="Author of Gina, Found Again &#10; &#10;http://www.amazon.com/dp/B009977NTG/ref=rdr_kindle_ext_tmb &#10; &#10;Directed and Edited by Lawrence Bridges &#10; &#10;http://www.lawrencebridges.com" id="168" name="Google Shape;168;p30" title="Chiwetel Ejiofor &quot;Hamlet&quot; from Why Shakespeare by Lawrence Bridges">
            <a:hlinkClick r:id="rId4"/>
          </p:cNvPr>
          <p:cNvPicPr preferRelativeResize="0"/>
          <p:nvPr/>
        </p:nvPicPr>
        <p:blipFill>
          <a:blip r:embed="rId5">
            <a:alphaModFix/>
          </a:blip>
          <a:stretch>
            <a:fillRect/>
          </a:stretch>
        </p:blipFill>
        <p:spPr>
          <a:xfrm>
            <a:off x="4862200" y="403825"/>
            <a:ext cx="2406300" cy="1804750"/>
          </a:xfrm>
          <a:prstGeom prst="rect">
            <a:avLst/>
          </a:prstGeom>
          <a:noFill/>
          <a:ln>
            <a:noFill/>
          </a:ln>
        </p:spPr>
      </p:pic>
      <p:sp>
        <p:nvSpPr>
          <p:cNvPr id="169" name="Google Shape;169;p30"/>
          <p:cNvSpPr/>
          <p:nvPr/>
        </p:nvSpPr>
        <p:spPr>
          <a:xfrm>
            <a:off x="7631175" y="1757000"/>
            <a:ext cx="679500" cy="339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0"/>
          <p:cNvSpPr txBox="1"/>
          <p:nvPr/>
        </p:nvSpPr>
        <p:spPr>
          <a:xfrm>
            <a:off x="7452499" y="1425925"/>
            <a:ext cx="1514400" cy="40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WATCH ME!!!!</a:t>
            </a:r>
            <a:endParaRPr>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2500"/>
                                        <p:tgtEl>
                                          <p:spTgt spid="16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2600"/>
                                        <p:tgtEl>
                                          <p:spTgt spid="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31"/>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Shoreline </a:t>
            </a:r>
            <a:r>
              <a:rPr lang="en"/>
              <a:t>(.5 Credit toward Senior English Requirement OR English Elective)</a:t>
            </a:r>
            <a:endParaRPr/>
          </a:p>
          <a:p>
            <a:pPr indent="0" lvl="0" marL="0" rtl="0" algn="l">
              <a:spcBef>
                <a:spcPts val="0"/>
              </a:spcBef>
              <a:spcAft>
                <a:spcPts val="0"/>
              </a:spcAft>
              <a:buNone/>
            </a:pPr>
            <a:r>
              <a:t/>
            </a:r>
            <a:endParaRPr/>
          </a:p>
        </p:txBody>
      </p:sp>
      <p:sp>
        <p:nvSpPr>
          <p:cNvPr id="176" name="Google Shape;176;p31"/>
          <p:cNvSpPr txBox="1"/>
          <p:nvPr>
            <p:ph idx="1" type="body"/>
          </p:nvPr>
        </p:nvSpPr>
        <p:spPr>
          <a:xfrm>
            <a:off x="311700" y="1641425"/>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Grades 9-12</a:t>
            </a:r>
            <a:endParaRPr/>
          </a:p>
          <a:p>
            <a:pPr indent="-342900" lvl="0" marL="457200" rtl="0" algn="l">
              <a:spcBef>
                <a:spcPts val="0"/>
              </a:spcBef>
              <a:spcAft>
                <a:spcPts val="0"/>
              </a:spcAft>
              <a:buSzPts val="1800"/>
              <a:buChar char="●"/>
            </a:pPr>
            <a:r>
              <a:rPr lang="en" u="sng">
                <a:solidFill>
                  <a:schemeClr val="hlink"/>
                </a:solidFill>
                <a:hlinkClick r:id="rId3"/>
              </a:rPr>
              <a:t>http://www.lshsshoreline.org/</a:t>
            </a:r>
            <a:endParaRPr/>
          </a:p>
          <a:p>
            <a:pPr indent="-342900" lvl="0" marL="457200" rtl="0" algn="l">
              <a:spcBef>
                <a:spcPts val="0"/>
              </a:spcBef>
              <a:spcAft>
                <a:spcPts val="0"/>
              </a:spcAft>
              <a:buSzPts val="1800"/>
              <a:buChar char="●"/>
            </a:pPr>
            <a:r>
              <a:rPr lang="en"/>
              <a:t>The students in this class produce the LSHS online publication, </a:t>
            </a:r>
            <a:r>
              <a:rPr i="1" lang="en"/>
              <a:t>The Shoreline</a:t>
            </a:r>
            <a:r>
              <a:rPr lang="en"/>
              <a:t>. </a:t>
            </a:r>
            <a:endParaRPr/>
          </a:p>
          <a:p>
            <a:pPr indent="-342900" lvl="0" marL="457200" rtl="0" algn="l">
              <a:spcBef>
                <a:spcPts val="0"/>
              </a:spcBef>
              <a:spcAft>
                <a:spcPts val="0"/>
              </a:spcAft>
              <a:buSzPts val="1800"/>
              <a:buChar char="●"/>
            </a:pPr>
            <a:r>
              <a:rPr lang="en"/>
              <a:t>An emphasis will be placed on writing. Students who take this course must enjoy writing and be willing to improve with the help of editors. </a:t>
            </a:r>
            <a:endParaRPr/>
          </a:p>
          <a:p>
            <a:pPr indent="-342900" lvl="0" marL="457200" rtl="0" algn="l">
              <a:spcBef>
                <a:spcPts val="0"/>
              </a:spcBef>
              <a:spcAft>
                <a:spcPts val="0"/>
              </a:spcAft>
              <a:buSzPts val="1800"/>
              <a:buChar char="●"/>
            </a:pPr>
            <a:r>
              <a:rPr lang="en"/>
              <a:t>Students with a skill for web design and Photoshop are also needed.</a:t>
            </a:r>
            <a:endParaRPr/>
          </a:p>
          <a:p>
            <a:pPr indent="-342900" lvl="0" marL="457200" rtl="0" algn="l">
              <a:spcBef>
                <a:spcPts val="0"/>
              </a:spcBef>
              <a:spcAft>
                <a:spcPts val="0"/>
              </a:spcAft>
              <a:buSzPts val="1800"/>
              <a:buChar char="●"/>
            </a:pPr>
            <a:r>
              <a:rPr lang="en"/>
              <a:t>This class looks great on a college application!</a:t>
            </a:r>
            <a:endParaRPr/>
          </a:p>
        </p:txBody>
      </p:sp>
      <p:pic>
        <p:nvPicPr>
          <p:cNvPr id="177" name="Google Shape;177;p31"/>
          <p:cNvPicPr preferRelativeResize="0"/>
          <p:nvPr/>
        </p:nvPicPr>
        <p:blipFill>
          <a:blip r:embed="rId4">
            <a:alphaModFix/>
          </a:blip>
          <a:stretch>
            <a:fillRect/>
          </a:stretch>
        </p:blipFill>
        <p:spPr>
          <a:xfrm>
            <a:off x="5521300" y="1551319"/>
            <a:ext cx="3449599" cy="556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Literature and Rhetoric A,B,C (1.5 Credits)</a:t>
            </a:r>
            <a:endParaRPr/>
          </a:p>
        </p:txBody>
      </p:sp>
      <p:sp>
        <p:nvSpPr>
          <p:cNvPr id="63" name="Google Shape;63;p1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Grade 9</a:t>
            </a:r>
            <a:endParaRPr/>
          </a:p>
          <a:p>
            <a:pPr indent="-342900" lvl="0" marL="457200" rtl="0" algn="l">
              <a:spcBef>
                <a:spcPts val="0"/>
              </a:spcBef>
              <a:spcAft>
                <a:spcPts val="0"/>
              </a:spcAft>
              <a:buSzPts val="1800"/>
              <a:buChar char="●"/>
            </a:pPr>
            <a:r>
              <a:rPr lang="en"/>
              <a:t>Three sections required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32"/>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Short Story </a:t>
            </a:r>
            <a:r>
              <a:rPr lang="en"/>
              <a:t>(.5 Credit toward Senior English Requirement OR English Elective)</a:t>
            </a:r>
            <a:endParaRPr/>
          </a:p>
          <a:p>
            <a:pPr indent="0" lvl="0" marL="0" rtl="0" algn="l">
              <a:spcBef>
                <a:spcPts val="0"/>
              </a:spcBef>
              <a:spcAft>
                <a:spcPts val="0"/>
              </a:spcAft>
              <a:buNone/>
            </a:pPr>
            <a:r>
              <a:t/>
            </a:r>
            <a:endParaRPr/>
          </a:p>
        </p:txBody>
      </p:sp>
      <p:sp>
        <p:nvSpPr>
          <p:cNvPr id="183" name="Google Shape;183;p32"/>
          <p:cNvSpPr txBox="1"/>
          <p:nvPr>
            <p:ph idx="1" type="body"/>
          </p:nvPr>
        </p:nvSpPr>
        <p:spPr>
          <a:xfrm>
            <a:off x="311700" y="1704925"/>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Grades 11-12 - Course content will include vocabulary, essay writing, short story evaluation, American and European authors, characterizations, settings, plots, and traditional literary devices. Classic and contemporary social themes will be explored. Students will study classical and contemporary authors and investigate both fiction and non-fiction works. Story selections reflect universal themes such as teen issues, relationships, making choices and others. Creative writing will be incorporated as a response to the literature.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5D0D0"/>
            </a:gs>
            <a:gs pos="100000">
              <a:srgbClr val="D96868"/>
            </a:gs>
          </a:gsLst>
          <a:path path="circle">
            <a:fillToRect b="50%" l="50%" r="50%" t="50%"/>
          </a:path>
          <a:tileRect/>
        </a:gradFill>
      </p:bgPr>
    </p:bg>
    <p:spTree>
      <p:nvGrpSpPr>
        <p:cNvPr id="187" name="Shape 187"/>
        <p:cNvGrpSpPr/>
        <p:nvPr/>
      </p:nvGrpSpPr>
      <p:grpSpPr>
        <a:xfrm>
          <a:off x="0" y="0"/>
          <a:ext cx="0" cy="0"/>
          <a:chOff x="0" y="0"/>
          <a:chExt cx="0" cy="0"/>
        </a:xfrm>
      </p:grpSpPr>
      <p:sp>
        <p:nvSpPr>
          <p:cNvPr id="188" name="Google Shape;188;p33"/>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Creative Writing</a:t>
            </a:r>
            <a:r>
              <a:rPr lang="en"/>
              <a:t> </a:t>
            </a:r>
            <a:r>
              <a:rPr lang="en" sz="3600"/>
              <a:t>(</a:t>
            </a:r>
            <a:r>
              <a:rPr lang="en" sz="3600"/>
              <a:t>.5 Credit toward Senior English Requirement OR English Elective)</a:t>
            </a:r>
            <a:endParaRPr sz="3600"/>
          </a:p>
        </p:txBody>
      </p:sp>
      <p:sp>
        <p:nvSpPr>
          <p:cNvPr id="189" name="Google Shape;189;p33"/>
          <p:cNvSpPr txBox="1"/>
          <p:nvPr>
            <p:ph idx="1" type="body"/>
          </p:nvPr>
        </p:nvSpPr>
        <p:spPr>
          <a:xfrm>
            <a:off x="311700" y="1627950"/>
            <a:ext cx="85206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alibri"/>
                <a:ea typeface="Calibri"/>
                <a:cs typeface="Calibri"/>
                <a:sym typeface="Calibri"/>
              </a:rPr>
              <a:t>Grades 11-12</a:t>
            </a:r>
            <a:endParaRPr b="1">
              <a:latin typeface="Calibri"/>
              <a:ea typeface="Calibri"/>
              <a:cs typeface="Calibri"/>
              <a:sym typeface="Calibri"/>
            </a:endParaRPr>
          </a:p>
          <a:p>
            <a:pPr indent="0" lvl="0" marL="0" rtl="0" algn="l">
              <a:spcBef>
                <a:spcPts val="1600"/>
              </a:spcBef>
              <a:spcAft>
                <a:spcPts val="0"/>
              </a:spcAft>
              <a:buNone/>
            </a:pPr>
            <a:r>
              <a:rPr b="1" lang="en">
                <a:latin typeface="Calibri"/>
                <a:ea typeface="Calibri"/>
                <a:cs typeface="Calibri"/>
                <a:sym typeface="Calibri"/>
              </a:rPr>
              <a:t>Skills Include: </a:t>
            </a:r>
            <a:endParaRPr b="1">
              <a:latin typeface="Calibri"/>
              <a:ea typeface="Calibri"/>
              <a:cs typeface="Calibri"/>
              <a:sym typeface="Calibri"/>
            </a:endParaRPr>
          </a:p>
          <a:p>
            <a:pPr indent="-381000" lvl="0" marL="457200" rtl="0" algn="l">
              <a:spcBef>
                <a:spcPts val="160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Put your creative ideas into writing</a:t>
            </a:r>
            <a:endParaRPr sz="2400">
              <a:solidFill>
                <a:srgbClr val="000000"/>
              </a:solidFill>
              <a:latin typeface="Calibri"/>
              <a:ea typeface="Calibri"/>
              <a:cs typeface="Calibri"/>
              <a:sym typeface="Calibri"/>
            </a:endParaRPr>
          </a:p>
          <a:p>
            <a:pPr indent="-381000" lvl="0" marL="457200" rtl="0" algn="l">
              <a:spcBef>
                <a:spcPts val="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Poetry, narrative writing, short stories</a:t>
            </a:r>
            <a:endParaRPr sz="2400">
              <a:solidFill>
                <a:srgbClr val="000000"/>
              </a:solidFill>
              <a:latin typeface="Calibri"/>
              <a:ea typeface="Calibri"/>
              <a:cs typeface="Calibri"/>
              <a:sym typeface="Calibri"/>
            </a:endParaRPr>
          </a:p>
          <a:p>
            <a:pPr indent="-381000" lvl="0" marL="457200" rtl="0" algn="l">
              <a:spcBef>
                <a:spcPts val="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Constructive critique, revision, and publishing in writing groups</a:t>
            </a:r>
            <a:endParaRPr sz="2400">
              <a:solidFill>
                <a:srgbClr val="000000"/>
              </a:solidFill>
              <a:latin typeface="Calibri"/>
              <a:ea typeface="Calibri"/>
              <a:cs typeface="Calibri"/>
              <a:sym typeface="Calibri"/>
            </a:endParaRPr>
          </a:p>
          <a:p>
            <a:pPr indent="-381000" lvl="0" marL="457200" rtl="0" algn="l">
              <a:spcBef>
                <a:spcPts val="0"/>
              </a:spcBef>
              <a:spcAft>
                <a:spcPts val="0"/>
              </a:spcAft>
              <a:buClr>
                <a:srgbClr val="000000"/>
              </a:buClr>
              <a:buSzPts val="2400"/>
              <a:buFont typeface="Calibri"/>
              <a:buChar char="●"/>
            </a:pPr>
            <a:r>
              <a:rPr lang="en" sz="2400">
                <a:solidFill>
                  <a:srgbClr val="000000"/>
                </a:solidFill>
                <a:latin typeface="Calibri"/>
                <a:ea typeface="Calibri"/>
                <a:cs typeface="Calibri"/>
                <a:sym typeface="Calibri"/>
              </a:rPr>
              <a:t>Digital portfolio creation</a:t>
            </a:r>
            <a:endParaRPr sz="2400">
              <a:solidFill>
                <a:srgbClr val="000000"/>
              </a:solidFill>
              <a:latin typeface="Calibri"/>
              <a:ea typeface="Calibri"/>
              <a:cs typeface="Calibri"/>
              <a:sym typeface="Calibri"/>
            </a:endParaRPr>
          </a:p>
          <a:p>
            <a:pPr indent="0" lvl="0" marL="0" rtl="0" algn="l">
              <a:spcBef>
                <a:spcPts val="1600"/>
              </a:spcBef>
              <a:spcAft>
                <a:spcPts val="16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193" name="Shape 193"/>
        <p:cNvGrpSpPr/>
        <p:nvPr/>
      </p:nvGrpSpPr>
      <p:grpSpPr>
        <a:xfrm>
          <a:off x="0" y="0"/>
          <a:ext cx="0" cy="0"/>
          <a:chOff x="0" y="0"/>
          <a:chExt cx="0" cy="0"/>
        </a:xfrm>
      </p:grpSpPr>
      <p:sp>
        <p:nvSpPr>
          <p:cNvPr id="194" name="Google Shape;194;p34"/>
          <p:cNvSpPr txBox="1"/>
          <p:nvPr>
            <p:ph type="title"/>
          </p:nvPr>
        </p:nvSpPr>
        <p:spPr>
          <a:xfrm>
            <a:off x="2802750" y="802500"/>
            <a:ext cx="3538500" cy="353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Visual/Performing Arts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3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 to Drama (.5 Credit toward Visual/Performing Arts Credit)</a:t>
            </a:r>
            <a:endParaRPr/>
          </a:p>
        </p:txBody>
      </p:sp>
      <p:sp>
        <p:nvSpPr>
          <p:cNvPr id="200" name="Google Shape;200;p35"/>
          <p:cNvSpPr txBox="1"/>
          <p:nvPr>
            <p:ph idx="1" type="body"/>
          </p:nvPr>
        </p:nvSpPr>
        <p:spPr>
          <a:xfrm>
            <a:off x="311700" y="1599100"/>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Grades 9-12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txBox="1"/>
          <p:nvPr>
            <p:ph type="title"/>
          </p:nvPr>
        </p:nvSpPr>
        <p:spPr>
          <a:xfrm>
            <a:off x="375200" y="26110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American Literature A,B,C </a:t>
            </a:r>
            <a:r>
              <a:rPr lang="en"/>
              <a:t>(1.5 Credits)</a:t>
            </a:r>
            <a:endParaRPr/>
          </a:p>
        </p:txBody>
      </p:sp>
      <p:sp>
        <p:nvSpPr>
          <p:cNvPr id="69" name="Google Shape;69;p15"/>
          <p:cNvSpPr txBox="1"/>
          <p:nvPr>
            <p:ph idx="1" type="body"/>
          </p:nvPr>
        </p:nvSpPr>
        <p:spPr>
          <a:xfrm>
            <a:off x="311700" y="1424600"/>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Grade 10</a:t>
            </a:r>
            <a:endParaRPr/>
          </a:p>
          <a:p>
            <a:pPr indent="-342900" lvl="0" marL="457200" rtl="0" algn="l">
              <a:spcBef>
                <a:spcPts val="0"/>
              </a:spcBef>
              <a:spcAft>
                <a:spcPts val="0"/>
              </a:spcAft>
              <a:buSzPts val="1800"/>
              <a:buChar char="●"/>
            </a:pPr>
            <a:r>
              <a:rPr lang="en"/>
              <a:t>Three sections required</a:t>
            </a:r>
            <a:endParaRPr/>
          </a:p>
        </p:txBody>
      </p:sp>
      <p:sp>
        <p:nvSpPr>
          <p:cNvPr id="70" name="Google Shape;70;p15"/>
          <p:cNvSpPr txBox="1"/>
          <p:nvPr/>
        </p:nvSpPr>
        <p:spPr>
          <a:xfrm>
            <a:off x="525775" y="2243550"/>
            <a:ext cx="7406700" cy="33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ourier New"/>
                <a:ea typeface="Courier New"/>
                <a:cs typeface="Courier New"/>
                <a:sym typeface="Courier New"/>
              </a:rPr>
              <a:t>Course content will include “The American Tradition: Contemporary Realistic Fiction”, informational reading selections, parts of speech, and sentence structure, persuasive, comparative and reflective essays, talk to the text, peer editing, think aloud, making predictions, writing fluency, guided highlighted reading, literary terms, modern American drama, non-fiction literature, the novel, close and critical reading, marginalia, Transcendentalism, graphic organizer, poetry, characterization, and extensive vocabulary development. These courses are aligned with the Michigan Common Core State Standards for English language Arts. The CCR standards, and high school grade-specific standards, work in tandem to define college and career readiness expectations. Standards are defined as Reading Standards for Literature, Writing Standards,</a:t>
            </a:r>
            <a:endParaRPr sz="1200">
              <a:latin typeface="Courier New"/>
              <a:ea typeface="Courier New"/>
              <a:cs typeface="Courier New"/>
              <a:sym typeface="Courier New"/>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74" name="Shape 74"/>
        <p:cNvGrpSpPr/>
        <p:nvPr/>
      </p:nvGrpSpPr>
      <p:grpSpPr>
        <a:xfrm>
          <a:off x="0" y="0"/>
          <a:ext cx="0" cy="0"/>
          <a:chOff x="0" y="0"/>
          <a:chExt cx="0" cy="0"/>
        </a:xfrm>
      </p:grpSpPr>
      <p:sp>
        <p:nvSpPr>
          <p:cNvPr id="75" name="Google Shape;75;p16"/>
          <p:cNvSpPr txBox="1"/>
          <p:nvPr>
            <p:ph type="title"/>
          </p:nvPr>
        </p:nvSpPr>
        <p:spPr>
          <a:xfrm>
            <a:off x="311700" y="26110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Merriweather"/>
                <a:ea typeface="Merriweather"/>
                <a:cs typeface="Merriweather"/>
                <a:sym typeface="Merriweather"/>
              </a:rPr>
              <a:t>British Literature A,B (1.0 Credit)</a:t>
            </a:r>
            <a:endParaRPr sz="3600">
              <a:latin typeface="Merriweather"/>
              <a:ea typeface="Merriweather"/>
              <a:cs typeface="Merriweather"/>
              <a:sym typeface="Merriweather"/>
            </a:endParaRPr>
          </a:p>
        </p:txBody>
      </p:sp>
      <p:sp>
        <p:nvSpPr>
          <p:cNvPr id="76" name="Google Shape;76;p16"/>
          <p:cNvSpPr txBox="1"/>
          <p:nvPr>
            <p:ph idx="1" type="body"/>
          </p:nvPr>
        </p:nvSpPr>
        <p:spPr>
          <a:xfrm>
            <a:off x="402336" y="1228675"/>
            <a:ext cx="8430900" cy="36120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b="1" lang="en">
                <a:solidFill>
                  <a:srgbClr val="000000"/>
                </a:solidFill>
                <a:latin typeface="Merriweather"/>
                <a:ea typeface="Merriweather"/>
                <a:cs typeface="Merriweather"/>
                <a:sym typeface="Merriweather"/>
              </a:rPr>
              <a:t>Grade 11</a:t>
            </a:r>
            <a:endParaRPr b="1">
              <a:solidFill>
                <a:srgbClr val="000000"/>
              </a:solidFill>
              <a:highlight>
                <a:srgbClr val="CFE2F3"/>
              </a:highlight>
              <a:latin typeface="Merriweather"/>
              <a:ea typeface="Merriweather"/>
              <a:cs typeface="Merriweather"/>
              <a:sym typeface="Merriweather"/>
            </a:endParaRPr>
          </a:p>
          <a:p>
            <a:pPr indent="0" lvl="0" marL="457200" rtl="0" algn="l">
              <a:spcBef>
                <a:spcPts val="1600"/>
              </a:spcBef>
              <a:spcAft>
                <a:spcPts val="0"/>
              </a:spcAft>
              <a:buNone/>
            </a:pPr>
            <a:r>
              <a:rPr b="1" lang="en">
                <a:solidFill>
                  <a:srgbClr val="000000"/>
                </a:solidFill>
                <a:latin typeface="Merriweather"/>
                <a:ea typeface="Merriweather"/>
                <a:cs typeface="Merriweather"/>
                <a:sym typeface="Merriweather"/>
              </a:rPr>
              <a:t>Two sections required</a:t>
            </a:r>
            <a:endParaRPr b="1">
              <a:solidFill>
                <a:srgbClr val="000000"/>
              </a:solidFill>
              <a:latin typeface="Merriweather"/>
              <a:ea typeface="Merriweather"/>
              <a:cs typeface="Merriweather"/>
              <a:sym typeface="Merriweather"/>
            </a:endParaRPr>
          </a:p>
          <a:p>
            <a:pPr indent="0" lvl="0" marL="457200" rtl="0" algn="l">
              <a:spcBef>
                <a:spcPts val="1600"/>
              </a:spcBef>
              <a:spcAft>
                <a:spcPts val="0"/>
              </a:spcAft>
              <a:buNone/>
            </a:pPr>
            <a:r>
              <a:rPr b="1" lang="en">
                <a:solidFill>
                  <a:srgbClr val="000000"/>
                </a:solidFill>
                <a:latin typeface="Merriweather"/>
                <a:ea typeface="Merriweather"/>
                <a:cs typeface="Merriweather"/>
                <a:sym typeface="Merriweather"/>
              </a:rPr>
              <a:t>British Literature A</a:t>
            </a:r>
            <a:endParaRPr b="1">
              <a:solidFill>
                <a:srgbClr val="000000"/>
              </a:solidFill>
              <a:latin typeface="Merriweather"/>
              <a:ea typeface="Merriweather"/>
              <a:cs typeface="Merriweather"/>
              <a:sym typeface="Merriweather"/>
            </a:endParaRPr>
          </a:p>
          <a:p>
            <a:pPr indent="0" lvl="0" marL="457200" rtl="0" algn="l">
              <a:spcBef>
                <a:spcPts val="1600"/>
              </a:spcBef>
              <a:spcAft>
                <a:spcPts val="0"/>
              </a:spcAft>
              <a:buNone/>
            </a:pPr>
            <a:r>
              <a:t/>
            </a:r>
            <a:endParaRPr b="1" sz="1400">
              <a:solidFill>
                <a:srgbClr val="000000"/>
              </a:solidFill>
              <a:highlight>
                <a:srgbClr val="CFE2F3"/>
              </a:highlight>
              <a:latin typeface="Merriweather"/>
              <a:ea typeface="Merriweather"/>
              <a:cs typeface="Merriweather"/>
              <a:sym typeface="Merriweather"/>
            </a:endParaRPr>
          </a:p>
          <a:p>
            <a:pPr indent="0" lvl="0" marL="0" rtl="0" algn="l">
              <a:spcBef>
                <a:spcPts val="1600"/>
              </a:spcBef>
              <a:spcAft>
                <a:spcPts val="0"/>
              </a:spcAft>
              <a:buNone/>
            </a:pPr>
            <a:r>
              <a:rPr b="1" lang="en" sz="1400">
                <a:solidFill>
                  <a:srgbClr val="000000"/>
                </a:solidFill>
                <a:highlight>
                  <a:srgbClr val="CFE2F3"/>
                </a:highlight>
                <a:latin typeface="Merriweather"/>
                <a:ea typeface="Merriweather"/>
                <a:cs typeface="Merriweather"/>
                <a:sym typeface="Merriweather"/>
              </a:rPr>
              <a:t>I</a:t>
            </a:r>
            <a:r>
              <a:rPr b="1" lang="en" sz="1400">
                <a:solidFill>
                  <a:srgbClr val="000000"/>
                </a:solidFill>
                <a:highlight>
                  <a:srgbClr val="CFE2F3"/>
                </a:highlight>
                <a:latin typeface="Merriweather"/>
                <a:ea typeface="Merriweather"/>
                <a:cs typeface="Merriweather"/>
                <a:sym typeface="Merriweather"/>
              </a:rPr>
              <a:t>n this required course, we will read, write about, and discuss BRITISH LITERATURE from the 5</a:t>
            </a:r>
            <a:r>
              <a:rPr b="1" baseline="30000" lang="en" sz="1400">
                <a:solidFill>
                  <a:srgbClr val="000000"/>
                </a:solidFill>
                <a:highlight>
                  <a:srgbClr val="CFE2F3"/>
                </a:highlight>
                <a:latin typeface="Merriweather"/>
                <a:ea typeface="Merriweather"/>
                <a:cs typeface="Merriweather"/>
                <a:sym typeface="Merriweather"/>
              </a:rPr>
              <a:t>th</a:t>
            </a:r>
            <a:r>
              <a:rPr b="1" lang="en" sz="1400">
                <a:solidFill>
                  <a:srgbClr val="000000"/>
                </a:solidFill>
                <a:highlight>
                  <a:srgbClr val="CFE2F3"/>
                </a:highlight>
                <a:latin typeface="Merriweather"/>
                <a:ea typeface="Merriweather"/>
                <a:cs typeface="Merriweather"/>
                <a:sym typeface="Merriweather"/>
              </a:rPr>
              <a:t> to 17</a:t>
            </a:r>
            <a:r>
              <a:rPr b="1" baseline="30000" lang="en" sz="1400">
                <a:solidFill>
                  <a:srgbClr val="000000"/>
                </a:solidFill>
                <a:highlight>
                  <a:srgbClr val="CFE2F3"/>
                </a:highlight>
                <a:latin typeface="Merriweather"/>
                <a:ea typeface="Merriweather"/>
                <a:cs typeface="Merriweather"/>
                <a:sym typeface="Merriweather"/>
              </a:rPr>
              <a:t>th</a:t>
            </a:r>
            <a:r>
              <a:rPr b="1" lang="en" sz="1400">
                <a:solidFill>
                  <a:srgbClr val="000000"/>
                </a:solidFill>
                <a:highlight>
                  <a:srgbClr val="CFE2F3"/>
                </a:highlight>
                <a:latin typeface="Merriweather"/>
                <a:ea typeface="Merriweather"/>
                <a:cs typeface="Merriweather"/>
                <a:sym typeface="Merriweather"/>
              </a:rPr>
              <a:t> centuries.  We will examine how literature reflects its culture and examine the universal human condition that transcends time and place.  Along with some short stories and poetry, we will focus on </a:t>
            </a:r>
            <a:r>
              <a:rPr b="1" i="1" lang="en" sz="1400">
                <a:solidFill>
                  <a:srgbClr val="000000"/>
                </a:solidFill>
                <a:highlight>
                  <a:srgbClr val="CFE2F3"/>
                </a:highlight>
                <a:latin typeface="Merriweather"/>
                <a:ea typeface="Merriweather"/>
                <a:cs typeface="Merriweather"/>
                <a:sym typeface="Merriweather"/>
              </a:rPr>
              <a:t>Beowulf</a:t>
            </a:r>
            <a:r>
              <a:rPr b="1" lang="en" sz="1400">
                <a:solidFill>
                  <a:srgbClr val="000000"/>
                </a:solidFill>
                <a:highlight>
                  <a:srgbClr val="CFE2F3"/>
                </a:highlight>
                <a:latin typeface="Merriweather"/>
                <a:ea typeface="Merriweather"/>
                <a:cs typeface="Merriweather"/>
                <a:sym typeface="Merriweather"/>
              </a:rPr>
              <a:t>, </a:t>
            </a:r>
            <a:r>
              <a:rPr b="1" i="1" lang="en" sz="1400">
                <a:solidFill>
                  <a:srgbClr val="000000"/>
                </a:solidFill>
                <a:highlight>
                  <a:srgbClr val="CFE2F3"/>
                </a:highlight>
                <a:latin typeface="Merriweather"/>
                <a:ea typeface="Merriweather"/>
                <a:cs typeface="Merriweather"/>
                <a:sym typeface="Merriweather"/>
              </a:rPr>
              <a:t>The Canterbury Tales</a:t>
            </a:r>
            <a:r>
              <a:rPr b="1" lang="en" sz="1400">
                <a:solidFill>
                  <a:srgbClr val="000000"/>
                </a:solidFill>
                <a:highlight>
                  <a:srgbClr val="CFE2F3"/>
                </a:highlight>
                <a:latin typeface="Merriweather"/>
                <a:ea typeface="Merriweather"/>
                <a:cs typeface="Merriweather"/>
                <a:sym typeface="Merriweather"/>
              </a:rPr>
              <a:t>, and </a:t>
            </a:r>
            <a:r>
              <a:rPr b="1" i="1" lang="en" sz="1400">
                <a:solidFill>
                  <a:srgbClr val="000000"/>
                </a:solidFill>
                <a:highlight>
                  <a:srgbClr val="CFE2F3"/>
                </a:highlight>
                <a:latin typeface="Merriweather"/>
                <a:ea typeface="Merriweather"/>
                <a:cs typeface="Merriweather"/>
                <a:sym typeface="Merriweather"/>
              </a:rPr>
              <a:t>Hamlet.  </a:t>
            </a:r>
            <a:r>
              <a:rPr b="1" lang="en" sz="1400">
                <a:solidFill>
                  <a:srgbClr val="000000"/>
                </a:solidFill>
                <a:highlight>
                  <a:srgbClr val="CFE2F3"/>
                </a:highlight>
                <a:latin typeface="Merriweather"/>
                <a:ea typeface="Merriweather"/>
                <a:cs typeface="Merriweather"/>
                <a:sym typeface="Merriweather"/>
              </a:rPr>
              <a:t>We will write daily.  We will hone our Rhetorical Analysis skills.</a:t>
            </a:r>
            <a:endParaRPr b="1" i="1" sz="1400">
              <a:solidFill>
                <a:srgbClr val="000000"/>
              </a:solidFill>
              <a:highlight>
                <a:srgbClr val="CFE2F3"/>
              </a:highlight>
              <a:latin typeface="Merriweather"/>
              <a:ea typeface="Merriweather"/>
              <a:cs typeface="Merriweather"/>
              <a:sym typeface="Merriweather"/>
            </a:endParaRPr>
          </a:p>
          <a:p>
            <a:pPr indent="0" lvl="0" marL="0" rtl="0" algn="l">
              <a:spcBef>
                <a:spcPts val="1600"/>
              </a:spcBef>
              <a:spcAft>
                <a:spcPts val="0"/>
              </a:spcAft>
              <a:buNone/>
            </a:pPr>
            <a:r>
              <a:t/>
            </a:r>
            <a:endParaRPr b="1" i="1" sz="950">
              <a:solidFill>
                <a:srgbClr val="000000"/>
              </a:solidFill>
              <a:highlight>
                <a:srgbClr val="EFEFEF"/>
              </a:highlight>
              <a:latin typeface="Merriweather"/>
              <a:ea typeface="Merriweather"/>
              <a:cs typeface="Merriweather"/>
              <a:sym typeface="Merriweather"/>
            </a:endParaRPr>
          </a:p>
          <a:p>
            <a:pPr indent="0" lvl="0" marL="457200" rtl="0" algn="l">
              <a:spcBef>
                <a:spcPts val="1600"/>
              </a:spcBef>
              <a:spcAft>
                <a:spcPts val="1600"/>
              </a:spcAft>
              <a:buNone/>
            </a:pPr>
            <a:r>
              <a:t/>
            </a:r>
            <a:endParaRPr/>
          </a:p>
        </p:txBody>
      </p:sp>
      <p:sp>
        <p:nvSpPr>
          <p:cNvPr id="77" name="Google Shape;77;p16"/>
          <p:cNvSpPr txBox="1"/>
          <p:nvPr/>
        </p:nvSpPr>
        <p:spPr>
          <a:xfrm>
            <a:off x="0" y="0"/>
            <a:ext cx="311700" cy="26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1" name="Shape 81"/>
        <p:cNvGrpSpPr/>
        <p:nvPr/>
      </p:nvGrpSpPr>
      <p:grpSpPr>
        <a:xfrm>
          <a:off x="0" y="0"/>
          <a:ext cx="0" cy="0"/>
          <a:chOff x="0" y="0"/>
          <a:chExt cx="0" cy="0"/>
        </a:xfrm>
      </p:grpSpPr>
      <p:sp>
        <p:nvSpPr>
          <p:cNvPr id="82" name="Google Shape;82;p17"/>
          <p:cNvSpPr txBox="1"/>
          <p:nvPr>
            <p:ph type="title"/>
          </p:nvPr>
        </p:nvSpPr>
        <p:spPr>
          <a:xfrm>
            <a:off x="-401925" y="123525"/>
            <a:ext cx="8520600" cy="10293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1600"/>
              </a:spcAft>
              <a:buClr>
                <a:srgbClr val="000000"/>
              </a:buClr>
              <a:buSzPts val="1100"/>
              <a:buFont typeface="Arial"/>
              <a:buNone/>
            </a:pPr>
            <a:r>
              <a:rPr b="0" lang="en" sz="1800">
                <a:solidFill>
                  <a:srgbClr val="000000"/>
                </a:solidFill>
                <a:highlight>
                  <a:srgbClr val="FFD966"/>
                </a:highlight>
                <a:latin typeface="Source Code Pro"/>
                <a:ea typeface="Source Code Pro"/>
                <a:cs typeface="Source Code Pro"/>
                <a:sym typeface="Source Code Pro"/>
              </a:rPr>
              <a:t>  </a:t>
            </a:r>
            <a:r>
              <a:rPr b="0" lang="en" sz="3000">
                <a:solidFill>
                  <a:srgbClr val="000000"/>
                </a:solidFill>
                <a:highlight>
                  <a:srgbClr val="FFD966"/>
                </a:highlight>
                <a:latin typeface="Merriweather"/>
                <a:ea typeface="Merriweather"/>
                <a:cs typeface="Merriweather"/>
                <a:sym typeface="Merriweather"/>
              </a:rPr>
              <a:t>British Literature B</a:t>
            </a:r>
            <a:endParaRPr sz="3000">
              <a:solidFill>
                <a:srgbClr val="000000"/>
              </a:solidFill>
              <a:highlight>
                <a:srgbClr val="FFD966"/>
              </a:highlight>
              <a:latin typeface="Merriweather"/>
              <a:ea typeface="Merriweather"/>
              <a:cs typeface="Merriweather"/>
              <a:sym typeface="Merriweather"/>
            </a:endParaRPr>
          </a:p>
        </p:txBody>
      </p:sp>
      <p:sp>
        <p:nvSpPr>
          <p:cNvPr id="83" name="Google Shape;83;p17"/>
          <p:cNvSpPr txBox="1"/>
          <p:nvPr>
            <p:ph idx="1" type="body"/>
          </p:nvPr>
        </p:nvSpPr>
        <p:spPr>
          <a:xfrm>
            <a:off x="311700" y="749900"/>
            <a:ext cx="8520600" cy="381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400">
                <a:solidFill>
                  <a:srgbClr val="000000"/>
                </a:solidFill>
                <a:highlight>
                  <a:srgbClr val="F1C232"/>
                </a:highlight>
                <a:latin typeface="Merriweather"/>
                <a:ea typeface="Merriweather"/>
                <a:cs typeface="Merriweather"/>
                <a:sym typeface="Merriweather"/>
              </a:rPr>
              <a:t>In this required course, we will read, write about, and discuss BRITISH LITERATURE from the 17</a:t>
            </a:r>
            <a:r>
              <a:rPr baseline="30000" lang="en" sz="1400">
                <a:solidFill>
                  <a:srgbClr val="000000"/>
                </a:solidFill>
                <a:highlight>
                  <a:srgbClr val="F1C232"/>
                </a:highlight>
                <a:latin typeface="Merriweather"/>
                <a:ea typeface="Merriweather"/>
                <a:cs typeface="Merriweather"/>
                <a:sym typeface="Merriweather"/>
              </a:rPr>
              <a:t>th</a:t>
            </a:r>
            <a:r>
              <a:rPr lang="en" sz="1400">
                <a:solidFill>
                  <a:srgbClr val="000000"/>
                </a:solidFill>
                <a:highlight>
                  <a:srgbClr val="F1C232"/>
                </a:highlight>
                <a:latin typeface="Merriweather"/>
                <a:ea typeface="Merriweather"/>
                <a:cs typeface="Merriweather"/>
                <a:sym typeface="Merriweather"/>
              </a:rPr>
              <a:t> to 20</a:t>
            </a:r>
            <a:r>
              <a:rPr baseline="30000" lang="en" sz="1400">
                <a:solidFill>
                  <a:srgbClr val="000000"/>
                </a:solidFill>
                <a:highlight>
                  <a:srgbClr val="F1C232"/>
                </a:highlight>
                <a:latin typeface="Merriweather"/>
                <a:ea typeface="Merriweather"/>
                <a:cs typeface="Merriweather"/>
                <a:sym typeface="Merriweather"/>
              </a:rPr>
              <a:t>th</a:t>
            </a:r>
            <a:r>
              <a:rPr lang="en" sz="1400">
                <a:solidFill>
                  <a:srgbClr val="000000"/>
                </a:solidFill>
                <a:highlight>
                  <a:srgbClr val="F1C232"/>
                </a:highlight>
                <a:latin typeface="Merriweather"/>
                <a:ea typeface="Merriweather"/>
                <a:cs typeface="Merriweather"/>
                <a:sym typeface="Merriweather"/>
              </a:rPr>
              <a:t> centuries.  We will examine how </a:t>
            </a:r>
            <a:r>
              <a:rPr b="1" lang="en" sz="1400">
                <a:solidFill>
                  <a:srgbClr val="000000"/>
                </a:solidFill>
                <a:highlight>
                  <a:srgbClr val="F1C232"/>
                </a:highlight>
                <a:latin typeface="Merriweather"/>
                <a:ea typeface="Merriweather"/>
                <a:cs typeface="Merriweather"/>
                <a:sym typeface="Merriweather"/>
              </a:rPr>
              <a:t>literature</a:t>
            </a:r>
            <a:r>
              <a:rPr lang="en" sz="1400">
                <a:solidFill>
                  <a:srgbClr val="000000"/>
                </a:solidFill>
                <a:highlight>
                  <a:srgbClr val="F1C232"/>
                </a:highlight>
                <a:latin typeface="Merriweather"/>
                <a:ea typeface="Merriweather"/>
                <a:cs typeface="Merriweather"/>
                <a:sym typeface="Merriweather"/>
              </a:rPr>
              <a:t> reflects its culture and examine the universal human condition that transcends time and place.  Along with short stories and poetry, we will enjoy either Mary Shelley’s </a:t>
            </a:r>
            <a:r>
              <a:rPr i="1" lang="en" sz="1400">
                <a:solidFill>
                  <a:srgbClr val="000000"/>
                </a:solidFill>
                <a:highlight>
                  <a:srgbClr val="F1C232"/>
                </a:highlight>
                <a:latin typeface="Merriweather"/>
                <a:ea typeface="Merriweather"/>
                <a:cs typeface="Merriweather"/>
                <a:sym typeface="Merriweather"/>
              </a:rPr>
              <a:t>Frankenstein </a:t>
            </a:r>
            <a:r>
              <a:rPr lang="en" sz="1400">
                <a:solidFill>
                  <a:srgbClr val="000000"/>
                </a:solidFill>
                <a:highlight>
                  <a:srgbClr val="F1C232"/>
                </a:highlight>
                <a:latin typeface="Merriweather"/>
                <a:ea typeface="Merriweather"/>
                <a:cs typeface="Merriweather"/>
                <a:sym typeface="Merriweather"/>
              </a:rPr>
              <a:t>or George Orwell’s </a:t>
            </a:r>
            <a:r>
              <a:rPr i="1" lang="en" sz="1400">
                <a:solidFill>
                  <a:srgbClr val="000000"/>
                </a:solidFill>
                <a:highlight>
                  <a:srgbClr val="F1C232"/>
                </a:highlight>
                <a:latin typeface="Merriweather"/>
                <a:ea typeface="Merriweather"/>
                <a:cs typeface="Merriweather"/>
                <a:sym typeface="Merriweather"/>
              </a:rPr>
              <a:t>1984</a:t>
            </a:r>
            <a:r>
              <a:rPr lang="en" sz="1400">
                <a:solidFill>
                  <a:srgbClr val="000000"/>
                </a:solidFill>
                <a:highlight>
                  <a:srgbClr val="F1C232"/>
                </a:highlight>
                <a:latin typeface="Merriweather"/>
                <a:ea typeface="Merriweather"/>
                <a:cs typeface="Merriweather"/>
                <a:sym typeface="Merriweather"/>
              </a:rPr>
              <a:t>.</a:t>
            </a:r>
            <a:endParaRPr sz="1400">
              <a:solidFill>
                <a:srgbClr val="000000"/>
              </a:solidFill>
              <a:highlight>
                <a:srgbClr val="F1C232"/>
              </a:highlight>
              <a:latin typeface="Merriweather"/>
              <a:ea typeface="Merriweather"/>
              <a:cs typeface="Merriweather"/>
              <a:sym typeface="Merriweather"/>
            </a:endParaRPr>
          </a:p>
          <a:p>
            <a:pPr indent="0" lvl="0" marL="0" rtl="0" algn="l">
              <a:spcBef>
                <a:spcPts val="1600"/>
              </a:spcBef>
              <a:spcAft>
                <a:spcPts val="0"/>
              </a:spcAft>
              <a:buClr>
                <a:srgbClr val="000000"/>
              </a:buClr>
              <a:buSzPts val="1100"/>
              <a:buFont typeface="Arial"/>
              <a:buNone/>
            </a:pPr>
            <a:r>
              <a:rPr b="1" lang="en" sz="1400">
                <a:solidFill>
                  <a:srgbClr val="000000"/>
                </a:solidFill>
                <a:highlight>
                  <a:srgbClr val="F1C232"/>
                </a:highlight>
                <a:latin typeface="Merriweather"/>
                <a:ea typeface="Merriweather"/>
                <a:cs typeface="Merriweather"/>
                <a:sym typeface="Merriweather"/>
              </a:rPr>
              <a:t>Writing</a:t>
            </a:r>
            <a:r>
              <a:rPr lang="en" sz="1400">
                <a:solidFill>
                  <a:srgbClr val="000000"/>
                </a:solidFill>
                <a:highlight>
                  <a:srgbClr val="F1C232"/>
                </a:highlight>
                <a:latin typeface="Merriweather"/>
                <a:ea typeface="Merriweather"/>
                <a:cs typeface="Merriweather"/>
                <a:sym typeface="Merriweather"/>
              </a:rPr>
              <a:t> will be a primary focus in British Literature B; we will write every day.  You will be required to incorporate 11</a:t>
            </a:r>
            <a:r>
              <a:rPr baseline="30000" lang="en" sz="1400">
                <a:solidFill>
                  <a:srgbClr val="000000"/>
                </a:solidFill>
                <a:highlight>
                  <a:srgbClr val="F1C232"/>
                </a:highlight>
                <a:latin typeface="Merriweather"/>
                <a:ea typeface="Merriweather"/>
                <a:cs typeface="Merriweather"/>
                <a:sym typeface="Merriweather"/>
              </a:rPr>
              <a:t>th</a:t>
            </a:r>
            <a:r>
              <a:rPr lang="en" sz="1400">
                <a:solidFill>
                  <a:srgbClr val="000000"/>
                </a:solidFill>
                <a:highlight>
                  <a:srgbClr val="F1C232"/>
                </a:highlight>
                <a:latin typeface="Merriweather"/>
                <a:ea typeface="Merriweather"/>
                <a:cs typeface="Merriweather"/>
                <a:sym typeface="Merriweather"/>
              </a:rPr>
              <a:t> grade vocabulary, spelling, and grammar skills in your in-class assignments, essays, narratives, compositions, and story/character analyses.  We will examine and develop strategies for RHETORICAL ANALYSIS.    Most important, we will spend the time writing a research essay. </a:t>
            </a:r>
            <a:endParaRPr sz="1400">
              <a:solidFill>
                <a:srgbClr val="000000"/>
              </a:solidFill>
              <a:highlight>
                <a:srgbClr val="F1C232"/>
              </a:highlight>
              <a:latin typeface="Merriweather"/>
              <a:ea typeface="Merriweather"/>
              <a:cs typeface="Merriweather"/>
              <a:sym typeface="Merriweather"/>
            </a:endParaRPr>
          </a:p>
          <a:p>
            <a:pPr indent="0" lvl="0" marL="457200" rtl="0" algn="l">
              <a:spcBef>
                <a:spcPts val="1600"/>
              </a:spcBef>
              <a:spcAft>
                <a:spcPts val="0"/>
              </a:spcAft>
              <a:buClr>
                <a:srgbClr val="000000"/>
              </a:buClr>
              <a:buSzPts val="1100"/>
              <a:buFont typeface="Arial"/>
              <a:buNone/>
            </a:pPr>
            <a:r>
              <a:rPr lang="en" sz="1400">
                <a:solidFill>
                  <a:srgbClr val="EFEFEF"/>
                </a:solidFill>
                <a:latin typeface="Arial"/>
                <a:ea typeface="Arial"/>
                <a:cs typeface="Arial"/>
                <a:sym typeface="Arial"/>
              </a:rPr>
              <a:t> </a:t>
            </a:r>
            <a:endParaRPr sz="1400">
              <a:solidFill>
                <a:srgbClr val="EFEFEF"/>
              </a:solidFill>
              <a:latin typeface="Arial"/>
              <a:ea typeface="Arial"/>
              <a:cs typeface="Arial"/>
              <a:sym typeface="Arial"/>
            </a:endParaRPr>
          </a:p>
          <a:p>
            <a:pPr indent="0" lvl="0" marL="457200" rtl="0" algn="l">
              <a:spcBef>
                <a:spcPts val="1600"/>
              </a:spcBef>
              <a:spcAft>
                <a:spcPts val="0"/>
              </a:spcAft>
              <a:buClr>
                <a:srgbClr val="000000"/>
              </a:buClr>
              <a:buSzPts val="1100"/>
              <a:buFont typeface="Arial"/>
              <a:buNone/>
            </a:pPr>
            <a:r>
              <a:t/>
            </a:r>
            <a:endParaRPr sz="1400">
              <a:solidFill>
                <a:srgbClr val="EFEFEF"/>
              </a:solidFill>
            </a:endParaRPr>
          </a:p>
          <a:p>
            <a:pPr indent="0" lvl="0" marL="0" rtl="0" algn="l">
              <a:spcBef>
                <a:spcPts val="16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87" name="Shape 87"/>
        <p:cNvGrpSpPr/>
        <p:nvPr/>
      </p:nvGrpSpPr>
      <p:grpSpPr>
        <a:xfrm>
          <a:off x="0" y="0"/>
          <a:ext cx="0" cy="0"/>
          <a:chOff x="0" y="0"/>
          <a:chExt cx="0" cy="0"/>
        </a:xfrm>
      </p:grpSpPr>
      <p:sp>
        <p:nvSpPr>
          <p:cNvPr id="88" name="Google Shape;88;p18"/>
          <p:cNvSpPr txBox="1"/>
          <p:nvPr>
            <p:ph type="title"/>
          </p:nvPr>
        </p:nvSpPr>
        <p:spPr>
          <a:xfrm>
            <a:off x="2802750" y="802500"/>
            <a:ext cx="3538500" cy="353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Advanced Placement English Courses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9"/>
          <p:cNvSpPr txBox="1"/>
          <p:nvPr>
            <p:ph type="title"/>
          </p:nvPr>
        </p:nvSpPr>
        <p:spPr>
          <a:xfrm>
            <a:off x="2802750" y="802500"/>
            <a:ext cx="3538500" cy="353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Why Should I take an AP English class? </a:t>
            </a:r>
            <a:endParaRPr/>
          </a:p>
        </p:txBody>
      </p:sp>
      <p:sp>
        <p:nvSpPr>
          <p:cNvPr id="94" name="Google Shape;94;p19"/>
          <p:cNvSpPr txBox="1"/>
          <p:nvPr/>
        </p:nvSpPr>
        <p:spPr>
          <a:xfrm rot="162442">
            <a:off x="6813196" y="2182002"/>
            <a:ext cx="2114961" cy="779674"/>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Source Code Pro"/>
                <a:ea typeface="Source Code Pro"/>
                <a:cs typeface="Source Code Pro"/>
                <a:sym typeface="Source Code Pro"/>
              </a:rPr>
              <a:t>Academic rigor is attractive to colleges</a:t>
            </a:r>
            <a:endParaRPr b="1">
              <a:latin typeface="Source Code Pro"/>
              <a:ea typeface="Source Code Pro"/>
              <a:cs typeface="Source Code Pro"/>
              <a:sym typeface="Source Code Pro"/>
            </a:endParaRPr>
          </a:p>
        </p:txBody>
      </p:sp>
      <p:sp>
        <p:nvSpPr>
          <p:cNvPr id="95" name="Google Shape;95;p19"/>
          <p:cNvSpPr txBox="1"/>
          <p:nvPr/>
        </p:nvSpPr>
        <p:spPr>
          <a:xfrm rot="-466199">
            <a:off x="6633817" y="3632016"/>
            <a:ext cx="2247838" cy="1330433"/>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Source Code Pro"/>
                <a:ea typeface="Source Code Pro"/>
                <a:cs typeface="Source Code Pro"/>
                <a:sym typeface="Source Code Pro"/>
              </a:rPr>
              <a:t>You can earn extra financial aid or have more scholarship opportunities</a:t>
            </a:r>
            <a:endParaRPr b="1">
              <a:latin typeface="Source Code Pro"/>
              <a:ea typeface="Source Code Pro"/>
              <a:cs typeface="Source Code Pro"/>
              <a:sym typeface="Source Code Pro"/>
            </a:endParaRPr>
          </a:p>
        </p:txBody>
      </p:sp>
      <p:sp>
        <p:nvSpPr>
          <p:cNvPr id="96" name="Google Shape;96;p19"/>
          <p:cNvSpPr txBox="1"/>
          <p:nvPr/>
        </p:nvSpPr>
        <p:spPr>
          <a:xfrm rot="-322092">
            <a:off x="336773" y="3597406"/>
            <a:ext cx="2247859" cy="1399625"/>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Source Code Pro"/>
                <a:ea typeface="Source Code Pro"/>
                <a:cs typeface="Source Code Pro"/>
                <a:sym typeface="Source Code Pro"/>
              </a:rPr>
              <a:t>You want to expand your knowledge about literature and the world around you</a:t>
            </a:r>
            <a:endParaRPr b="1">
              <a:latin typeface="Source Code Pro"/>
              <a:ea typeface="Source Code Pro"/>
              <a:cs typeface="Source Code Pro"/>
              <a:sym typeface="Source Code Pro"/>
            </a:endParaRPr>
          </a:p>
        </p:txBody>
      </p:sp>
      <p:sp>
        <p:nvSpPr>
          <p:cNvPr id="97" name="Google Shape;97;p19"/>
          <p:cNvSpPr txBox="1"/>
          <p:nvPr/>
        </p:nvSpPr>
        <p:spPr>
          <a:xfrm rot="-311282">
            <a:off x="6719598" y="402432"/>
            <a:ext cx="2189670" cy="1249828"/>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Source Code Pro"/>
                <a:ea typeface="Source Code Pro"/>
                <a:cs typeface="Source Code Pro"/>
                <a:sym typeface="Source Code Pro"/>
              </a:rPr>
              <a:t>A high AP Exam score will allow you to waive intro English classes in college</a:t>
            </a:r>
            <a:endParaRPr b="1">
              <a:latin typeface="Source Code Pro"/>
              <a:ea typeface="Source Code Pro"/>
              <a:cs typeface="Source Code Pro"/>
              <a:sym typeface="Source Code Pro"/>
            </a:endParaRPr>
          </a:p>
        </p:txBody>
      </p:sp>
      <p:sp>
        <p:nvSpPr>
          <p:cNvPr id="98" name="Google Shape;98;p19"/>
          <p:cNvSpPr txBox="1"/>
          <p:nvPr/>
        </p:nvSpPr>
        <p:spPr>
          <a:xfrm rot="-129233">
            <a:off x="403049" y="2236749"/>
            <a:ext cx="2115294" cy="779655"/>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Source Code Pro"/>
                <a:ea typeface="Source Code Pro"/>
                <a:cs typeface="Source Code Pro"/>
                <a:sym typeface="Source Code Pro"/>
              </a:rPr>
              <a:t>Potential to boost your GPA by exceeding a 4.0</a:t>
            </a:r>
            <a:endParaRPr b="1">
              <a:latin typeface="Source Code Pro"/>
              <a:ea typeface="Source Code Pro"/>
              <a:cs typeface="Source Code Pro"/>
              <a:sym typeface="Source Code Pro"/>
            </a:endParaRPr>
          </a:p>
        </p:txBody>
      </p:sp>
      <p:sp>
        <p:nvSpPr>
          <p:cNvPr id="99" name="Google Shape;99;p19"/>
          <p:cNvSpPr txBox="1"/>
          <p:nvPr/>
        </p:nvSpPr>
        <p:spPr>
          <a:xfrm rot="492702">
            <a:off x="360547" y="453051"/>
            <a:ext cx="2115086" cy="779586"/>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Source Code Pro"/>
                <a:ea typeface="Source Code Pro"/>
                <a:cs typeface="Source Code Pro"/>
                <a:sym typeface="Source Code Pro"/>
              </a:rPr>
              <a:t>You want to join the discussion on some of the nation’s most pressing issues.</a:t>
            </a:r>
            <a:endParaRPr b="1">
              <a:latin typeface="Source Code Pro"/>
              <a:ea typeface="Source Code Pro"/>
              <a:cs typeface="Source Code Pro"/>
              <a:sym typeface="Source Code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2F2F2"/>
            </a:gs>
            <a:gs pos="100000">
              <a:srgbClr val="A6A6A6"/>
            </a:gs>
          </a:gsLst>
          <a:path path="circle">
            <a:fillToRect b="50%" l="50%" r="50%" t="50%"/>
          </a:path>
          <a:tileRect/>
        </a:gradFill>
      </p:bgPr>
    </p:bg>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Advanced PLacement Language &amp; Composition (11-12)</a:t>
            </a:r>
            <a:endParaRPr/>
          </a:p>
        </p:txBody>
      </p:sp>
      <p:sp>
        <p:nvSpPr>
          <p:cNvPr id="105" name="Google Shape;105;p20"/>
          <p:cNvSpPr txBox="1"/>
          <p:nvPr>
            <p:ph idx="1" type="body"/>
          </p:nvPr>
        </p:nvSpPr>
        <p:spPr>
          <a:xfrm>
            <a:off x="311700" y="1432875"/>
            <a:ext cx="8520600" cy="3487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College level writing course. You can potentially earn college credit.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Mostly nonfiction--current events, essays, op-eds, arguments.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Analyze the effects of diction, syntax, rhetorical devices, assumptions, evidence, and claims.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Helps prepare for SAT writing and analysis (The College Board writes the SAT and the AP tests!)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Write your own well-informed arguments about issues and ideas that are currently part of the national conversation. </a:t>
            </a:r>
            <a:endParaRPr>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CECD5"/>
            </a:gs>
            <a:gs pos="100000">
              <a:srgbClr val="93BC81"/>
            </a:gs>
          </a:gsLst>
          <a:path path="circle">
            <a:fillToRect b="50%" l="50%" r="50%" t="50%"/>
          </a:path>
          <a:tileRect/>
        </a:gradFill>
      </p:bgPr>
    </p:bg>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Advanced Placement English Literature and Composition (Grades 11-12)</a:t>
            </a:r>
            <a:endParaRPr/>
          </a:p>
        </p:txBody>
      </p:sp>
      <p:sp>
        <p:nvSpPr>
          <p:cNvPr id="111" name="Google Shape;111;p21"/>
          <p:cNvSpPr txBox="1"/>
          <p:nvPr>
            <p:ph idx="1" type="body"/>
          </p:nvPr>
        </p:nvSpPr>
        <p:spPr>
          <a:xfrm>
            <a:off x="311700" y="1876575"/>
            <a:ext cx="8520600" cy="2862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College level literature - reading and analysis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Independent and class novels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Short stories and poetry</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In-depth study of literary periods, styles, and techniques</a:t>
            </a:r>
            <a:endParaRPr>
              <a:solidFill>
                <a:srgbClr val="000000"/>
              </a:solidFill>
            </a:endParaRPr>
          </a:p>
          <a:p>
            <a:pPr indent="-342900" lvl="0" marL="457200" rtl="0" algn="l">
              <a:spcBef>
                <a:spcPts val="0"/>
              </a:spcBef>
              <a:spcAft>
                <a:spcPts val="0"/>
              </a:spcAft>
              <a:buSzPts val="1800"/>
              <a:buChar char="●"/>
            </a:pPr>
            <a:r>
              <a:rPr lang="en">
                <a:solidFill>
                  <a:srgbClr val="000000"/>
                </a:solidFill>
              </a:rPr>
              <a:t>Writing assignments will include paragraphs, timed essays, formal essays, journal entries, imitative writing, and creative writing.</a:t>
            </a:r>
            <a:r>
              <a:rPr lang="en">
                <a:solidFill>
                  <a:srgbClr val="000000"/>
                </a:solidFill>
                <a:latin typeface="Verdana"/>
                <a:ea typeface="Verdana"/>
                <a:cs typeface="Verdana"/>
                <a:sym typeface="Verdana"/>
              </a:rPr>
              <a:t> </a:t>
            </a:r>
            <a:r>
              <a:rPr lang="en" sz="1100">
                <a:solidFill>
                  <a:srgbClr val="000000"/>
                </a:solidFill>
                <a:latin typeface="Verdana"/>
                <a:ea typeface="Verdana"/>
                <a:cs typeface="Verdana"/>
                <a:sym typeface="Verdana"/>
              </a:rPr>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